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2" r:id="rId6"/>
    <p:sldId id="280" r:id="rId7"/>
    <p:sldId id="285" r:id="rId8"/>
    <p:sldId id="281" r:id="rId9"/>
    <p:sldId id="288" r:id="rId10"/>
    <p:sldId id="267" r:id="rId11"/>
    <p:sldId id="289" r:id="rId12"/>
    <p:sldId id="290" r:id="rId13"/>
    <p:sldId id="292" r:id="rId14"/>
    <p:sldId id="291" r:id="rId15"/>
    <p:sldId id="268" r:id="rId16"/>
    <p:sldId id="265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AFD37-B43E-4867-B4E6-7E89CF739C10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CD66C-2430-424B-AA64-F33A089D27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43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CD66C-2430-424B-AA64-F33A089D274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4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66FCB1-F366-4538-9D55-2AB1D956C760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martineevans@y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851648" cy="1828800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What</a:t>
            </a:r>
            <a:r>
              <a:rPr lang="fr-FR" sz="3600" smtClean="0"/>
              <a:t> Works with PSC &amp; Drug Courts</a:t>
            </a:r>
            <a:endParaRPr lang="fr-FR" sz="36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Prof. M. H-Evans</a:t>
            </a:r>
          </a:p>
          <a:p>
            <a:r>
              <a:rPr lang="fr-FR" dirty="0" smtClean="0"/>
              <a:t>Reims </a:t>
            </a:r>
            <a:r>
              <a:rPr lang="fr-FR" dirty="0" err="1" smtClean="0"/>
              <a:t>University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images1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660232" y="5373216"/>
            <a:ext cx="1447165" cy="1014730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0729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8-One Stop Shop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000" b="1" dirty="0"/>
              <a:t>The </a:t>
            </a:r>
            <a:r>
              <a:rPr lang="en-GB" sz="2000" b="1" dirty="0" smtClean="0"/>
              <a:t>problem with attrition: </a:t>
            </a:r>
          </a:p>
          <a:p>
            <a:pPr marL="0" indent="0">
              <a:buNone/>
            </a:pPr>
            <a:r>
              <a:rPr lang="en-GB" sz="2000" dirty="0" smtClean="0"/>
              <a:t>People who start programmes and leave it before the end have worse results than people who do not start programmes.</a:t>
            </a:r>
          </a:p>
          <a:p>
            <a:pPr marL="0" indent="0">
              <a:buNone/>
            </a:pPr>
            <a:r>
              <a:rPr lang="en-GB" sz="2000" dirty="0" smtClean="0"/>
              <a:t>Studied with RNR programmes (</a:t>
            </a:r>
            <a:r>
              <a:rPr lang="en-GB" sz="2000" dirty="0" err="1" smtClean="0"/>
              <a:t>eg</a:t>
            </a:r>
            <a:r>
              <a:rPr lang="en-GB" sz="2000" dirty="0" smtClean="0"/>
              <a:t> Hatcher et al., 2010) but there is no reason to think that attrition from regular probation or from a PSC programme do  not cause the same negative outcomes. </a:t>
            </a:r>
          </a:p>
          <a:p>
            <a:pPr marL="0" indent="0">
              <a:buNone/>
            </a:pPr>
            <a:r>
              <a:rPr lang="en-GB" sz="2000" dirty="0" smtClean="0"/>
              <a:t>Attrition increases monumentally when services are far and in different places. 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 smtClean="0"/>
              <a:t>consequences: </a:t>
            </a:r>
          </a:p>
          <a:p>
            <a:pPr marL="0" indent="0">
              <a:buNone/>
            </a:pPr>
            <a:r>
              <a:rPr lang="en-GB" sz="2000" dirty="0" smtClean="0"/>
              <a:t>1- Allocating the right people in the programme. Drug courts are intensive programmes so based on RNR theory only high risks (but also highly addicted people) should participate -=Glasgow model</a:t>
            </a:r>
          </a:p>
          <a:p>
            <a:pPr marL="0" indent="0">
              <a:buNone/>
            </a:pPr>
            <a:r>
              <a:rPr lang="en-GB" sz="2000" dirty="0" smtClean="0"/>
              <a:t>2- let’s not forget about responsivity and diversity: much more attrition with minorities: </a:t>
            </a:r>
            <a:r>
              <a:rPr lang="en-GB" sz="2000" dirty="0" err="1" smtClean="0"/>
              <a:t>Wormith</a:t>
            </a:r>
            <a:r>
              <a:rPr lang="en-GB" sz="2000" dirty="0" smtClean="0"/>
              <a:t> &amp; </a:t>
            </a:r>
            <a:r>
              <a:rPr lang="en-GB" sz="2000" dirty="0" err="1" smtClean="0"/>
              <a:t>Olver</a:t>
            </a:r>
            <a:r>
              <a:rPr lang="en-GB" sz="2000" dirty="0" smtClean="0"/>
              <a:t>, 2002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2- One stop shop : if all the services are onsite and readily available, people don’t drift away…</a:t>
            </a:r>
            <a:endParaRPr lang="en-GB" sz="2000" b="1" dirty="0">
              <a:solidFill>
                <a:srgbClr val="FF0000"/>
              </a:solidFill>
            </a:endParaRPr>
          </a:p>
          <a:p>
            <a:pPr algn="just"/>
            <a:endParaRPr lang="en-GB" sz="2000" b="1" dirty="0" smtClean="0">
              <a:solidFill>
                <a:srgbClr val="FF0000"/>
              </a:solidFill>
            </a:endParaRPr>
          </a:p>
          <a:p>
            <a:pPr algn="just"/>
            <a:endParaRPr lang="en-GB" sz="2000" dirty="0" smtClean="0"/>
          </a:p>
          <a:p>
            <a:pPr algn="just"/>
            <a:endParaRPr lang="en-GB" sz="2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9-Frequent Drug </a:t>
            </a:r>
            <a:br>
              <a:rPr lang="en-GB" dirty="0" smtClean="0"/>
            </a:br>
            <a:r>
              <a:rPr lang="en-GB" dirty="0" smtClean="0"/>
              <a:t>Testing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Not habitual in France</a:t>
            </a:r>
          </a:p>
          <a:p>
            <a:pPr marL="0" indent="0">
              <a:buNone/>
            </a:pPr>
            <a:r>
              <a:rPr lang="en-GB" dirty="0" smtClean="0"/>
              <a:t>But vital for at least 3 reasons</a:t>
            </a:r>
          </a:p>
          <a:p>
            <a:pPr marL="0" indent="0">
              <a:buNone/>
            </a:pPr>
            <a:r>
              <a:rPr lang="en-GB" dirty="0" smtClean="0"/>
              <a:t>1- Again, </a:t>
            </a:r>
            <a:r>
              <a:rPr lang="en-GB" b="1" dirty="0" smtClean="0"/>
              <a:t>Operant Conditioning</a:t>
            </a:r>
            <a:r>
              <a:rPr lang="en-GB" dirty="0" smtClean="0"/>
              <a:t>. Impossible if we don’t know whether the person is currently using and what.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2- Absurd to imagine that one can </a:t>
            </a:r>
            <a:r>
              <a:rPr lang="en-GB" b="1" dirty="0" smtClean="0"/>
              <a:t>adequately deal with addiction </a:t>
            </a:r>
            <a:r>
              <a:rPr lang="en-GB" dirty="0" smtClean="0"/>
              <a:t>whilst not knowing what the person’s present using levels are. Would a cancer doctor be able to care for a cancer patient without knowing whether he’s stage 1, 4… and whether he still smokes and get s drunk? </a:t>
            </a:r>
          </a:p>
          <a:p>
            <a:pPr marL="0" indent="0">
              <a:buNone/>
            </a:pPr>
            <a:r>
              <a:rPr lang="en-GB" dirty="0" smtClean="0"/>
              <a:t>3- Important to </a:t>
            </a:r>
            <a:r>
              <a:rPr lang="en-GB" b="1" dirty="0" smtClean="0"/>
              <a:t>teach honesty , accountability, and disclosure </a:t>
            </a:r>
            <a:r>
              <a:rPr lang="en-GB" dirty="0" smtClean="0"/>
              <a:t>to people who have put their head in denial sand for years… (also: restructuring theory… and pro-social modelling)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Does not mean we should send the person back to jail just because he’s using. Means a reaction should ensue, in terms of treatment, control and sometimes sanction.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Whether we should aspire to sobriety (abstinence) or  maintenance is another issue – and partly cultural … I like Glasgow’s straightforward answer to this: it depends on the person…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43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2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10-Desistance </a:t>
            </a:r>
            <a:br>
              <a:rPr lang="en-GB" dirty="0" smtClean="0"/>
            </a:br>
            <a:r>
              <a:rPr lang="en-GB" dirty="0" smtClean="0"/>
              <a:t>Rituals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We have seen the importance of rituals in my first theoretical presentation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US DTC and other PSC always have desistance rituals, which they call ‘graduation ceremony’</a:t>
            </a:r>
          </a:p>
          <a:p>
            <a:pPr marL="0" indent="0">
              <a:buNone/>
            </a:pPr>
            <a:r>
              <a:rPr lang="en-GB" dirty="0" smtClean="0"/>
              <a:t>New Zealand courts allow </a:t>
            </a:r>
            <a:r>
              <a:rPr lang="en-GB" dirty="0" err="1" smtClean="0"/>
              <a:t>Haka</a:t>
            </a:r>
            <a:r>
              <a:rPr lang="en-GB" dirty="0" smtClean="0"/>
              <a:t> dances to take place!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Glasgow: ‘we don’t do that kind of thing’</a:t>
            </a:r>
          </a:p>
          <a:p>
            <a:pPr marL="0" indent="0">
              <a:buNone/>
            </a:pPr>
            <a:r>
              <a:rPr lang="en-GB" dirty="0" smtClean="0"/>
              <a:t>(Nolan, 2009: cultural embarrassment in some jurisdictions)</a:t>
            </a:r>
          </a:p>
          <a:p>
            <a:pPr marL="0" indent="0">
              <a:buNone/>
            </a:pPr>
            <a:r>
              <a:rPr lang="en-GB" i="1" dirty="0">
                <a:solidFill>
                  <a:srgbClr val="7030A0"/>
                </a:solidFill>
              </a:rPr>
              <a:t>France? Invent our own desistance ritual</a:t>
            </a:r>
            <a:r>
              <a:rPr lang="en-GB" i="1" dirty="0" smtClean="0">
                <a:solidFill>
                  <a:srgbClr val="7030A0"/>
                </a:solidFill>
              </a:rPr>
              <a:t>? Any ideas?</a:t>
            </a:r>
            <a:endParaRPr lang="en-GB" i="1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2880000" cy="162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8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And Only Non-Violent Offenders?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Initially with the community courts as this was a pioneer approach with the risk of being seen as being soft on crime. </a:t>
            </a:r>
          </a:p>
          <a:p>
            <a:r>
              <a:rPr lang="en-GB" dirty="0" smtClean="0"/>
              <a:t>Necessary in the context of US public opinion</a:t>
            </a:r>
          </a:p>
          <a:p>
            <a:r>
              <a:rPr lang="en-GB" dirty="0" smtClean="0"/>
              <a:t>However there are US exceptions and notably: DV courts and reentry courts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Glasgow DTC deals with violent offenders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France: JAP deal with violent offenders (including high risk sex and violent offenders)</a:t>
            </a:r>
          </a:p>
        </p:txBody>
      </p:sp>
    </p:spTree>
    <p:extLst>
      <p:ext uri="{BB962C8B-B14F-4D97-AF65-F5344CB8AC3E}">
        <p14:creationId xmlns:p14="http://schemas.microsoft.com/office/powerpoint/2010/main" val="17960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But Also…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b="1" dirty="0" smtClean="0"/>
              <a:t>EBP </a:t>
            </a:r>
            <a:r>
              <a:rPr lang="fr-FR" b="1" dirty="0" err="1" smtClean="0"/>
              <a:t>Treatment</a:t>
            </a:r>
            <a:endParaRPr lang="fr-FR" b="1" dirty="0" smtClean="0"/>
          </a:p>
          <a:p>
            <a:r>
              <a:rPr lang="fr-FR" dirty="0" smtClean="0"/>
              <a:t>Do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really</a:t>
            </a:r>
            <a:r>
              <a:rPr lang="fr-FR" dirty="0" smtClean="0"/>
              <a:t> do </a:t>
            </a:r>
            <a:r>
              <a:rPr lang="fr-FR" dirty="0" err="1" smtClean="0"/>
              <a:t>what</a:t>
            </a:r>
            <a:r>
              <a:rPr lang="fr-FR" dirty="0" smtClean="0"/>
              <a:t> works: AA/NA + therapeutic </a:t>
            </a:r>
            <a:r>
              <a:rPr lang="fr-FR" dirty="0" err="1" smtClean="0"/>
              <a:t>communities+cognitive</a:t>
            </a:r>
            <a:r>
              <a:rPr lang="fr-FR" dirty="0" smtClean="0"/>
              <a:t> behavioural </a:t>
            </a:r>
            <a:r>
              <a:rPr lang="fr-FR" dirty="0" err="1" smtClean="0"/>
              <a:t>treatment</a:t>
            </a:r>
            <a:r>
              <a:rPr lang="fr-FR" dirty="0" smtClean="0"/>
              <a:t> /substitution , etc. and do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adapt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to the </a:t>
            </a:r>
            <a:r>
              <a:rPr lang="fr-FR" dirty="0" err="1" smtClean="0"/>
              <a:t>individual</a:t>
            </a:r>
            <a:r>
              <a:rPr lang="fr-FR" dirty="0" smtClean="0"/>
              <a:t> (</a:t>
            </a:r>
            <a:r>
              <a:rPr lang="fr-FR" dirty="0" err="1" smtClean="0"/>
              <a:t>gender</a:t>
            </a:r>
            <a:r>
              <a:rPr lang="fr-FR" dirty="0" smtClean="0"/>
              <a:t> issue for instance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utmost</a:t>
            </a:r>
            <a:r>
              <a:rPr lang="fr-FR" dirty="0" smtClean="0"/>
              <a:t> important of trauma </a:t>
            </a:r>
            <a:r>
              <a:rPr lang="fr-FR" dirty="0" err="1" smtClean="0"/>
              <a:t>theory</a:t>
            </a:r>
            <a:r>
              <a:rPr lang="fr-FR" dirty="0" smtClean="0"/>
              <a:t> for </a:t>
            </a:r>
            <a:r>
              <a:rPr lang="fr-FR" dirty="0" err="1" smtClean="0"/>
              <a:t>women</a:t>
            </a:r>
            <a:r>
              <a:rPr lang="fr-FR" dirty="0" smtClean="0"/>
              <a:t>…)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Eg</a:t>
            </a:r>
            <a:r>
              <a:rPr lang="fr-FR" dirty="0" smtClean="0"/>
              <a:t> Miller</a:t>
            </a:r>
            <a:r>
              <a:rPr lang="fr-FR" smtClean="0"/>
              <a:t>, 2009)</a:t>
            </a:r>
            <a:endParaRPr lang="fr-FR" dirty="0" smtClean="0"/>
          </a:p>
          <a:p>
            <a:endParaRPr lang="fr-FR" b="1" dirty="0" smtClean="0"/>
          </a:p>
          <a:p>
            <a:r>
              <a:rPr lang="fr-FR" b="1" dirty="0" smtClean="0"/>
              <a:t>EBP Supervision </a:t>
            </a:r>
          </a:p>
          <a:p>
            <a:r>
              <a:rPr lang="fr-FR" dirty="0"/>
              <a:t>Not all DTC or PSC are 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sufficient</a:t>
            </a:r>
            <a:r>
              <a:rPr lang="fr-FR" dirty="0"/>
              <a:t> </a:t>
            </a:r>
            <a:r>
              <a:rPr lang="fr-FR" dirty="0" smtClean="0"/>
              <a:t> supervision </a:t>
            </a:r>
            <a:r>
              <a:rPr lang="fr-FR" dirty="0" err="1" smtClean="0"/>
              <a:t>evidence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RNR (Andrews &amp; </a:t>
            </a:r>
            <a:r>
              <a:rPr lang="fr-FR" dirty="0" err="1" smtClean="0"/>
              <a:t>Bonta</a:t>
            </a:r>
            <a:r>
              <a:rPr lang="fr-FR" dirty="0" smtClean="0"/>
              <a:t>, 2010) or CCP (Trotter, 2015)</a:t>
            </a:r>
          </a:p>
          <a:p>
            <a:endParaRPr lang="fr-FR" dirty="0"/>
          </a:p>
          <a:p>
            <a:pPr algn="just"/>
            <a:r>
              <a:rPr lang="fr-FR" i="1" dirty="0" smtClean="0">
                <a:solidFill>
                  <a:srgbClr val="7030A0"/>
                </a:solidFill>
              </a:rPr>
              <a:t>=&gt; </a:t>
            </a:r>
            <a:r>
              <a:rPr lang="fr-FR" i="1" dirty="0" err="1" smtClean="0">
                <a:solidFill>
                  <a:srgbClr val="7030A0"/>
                </a:solidFill>
              </a:rPr>
              <a:t>with</a:t>
            </a:r>
            <a:r>
              <a:rPr lang="fr-FR" i="1" dirty="0" smtClean="0">
                <a:solidFill>
                  <a:srgbClr val="7030A0"/>
                </a:solidFill>
              </a:rPr>
              <a:t> </a:t>
            </a:r>
            <a:r>
              <a:rPr lang="fr-FR" i="1" dirty="0" err="1" smtClean="0">
                <a:solidFill>
                  <a:srgbClr val="7030A0"/>
                </a:solidFill>
              </a:rPr>
              <a:t>treatment</a:t>
            </a:r>
            <a:r>
              <a:rPr lang="fr-FR" i="1" dirty="0" smtClean="0">
                <a:solidFill>
                  <a:srgbClr val="7030A0"/>
                </a:solidFill>
              </a:rPr>
              <a:t> the </a:t>
            </a:r>
            <a:r>
              <a:rPr lang="fr-FR" i="1" dirty="0" err="1" smtClean="0">
                <a:solidFill>
                  <a:srgbClr val="7030A0"/>
                </a:solidFill>
              </a:rPr>
              <a:t>pb</a:t>
            </a:r>
            <a:r>
              <a:rPr lang="fr-FR" i="1" dirty="0" smtClean="0">
                <a:solidFill>
                  <a:srgbClr val="7030A0"/>
                </a:solidFill>
              </a:rPr>
              <a:t> </a:t>
            </a:r>
            <a:r>
              <a:rPr lang="fr-FR" i="1" dirty="0" err="1" smtClean="0">
                <a:solidFill>
                  <a:srgbClr val="7030A0"/>
                </a:solidFill>
              </a:rPr>
              <a:t>is</a:t>
            </a:r>
            <a:r>
              <a:rPr lang="fr-FR" i="1" dirty="0" smtClean="0">
                <a:solidFill>
                  <a:srgbClr val="7030A0"/>
                </a:solidFill>
              </a:rPr>
              <a:t> : </a:t>
            </a:r>
            <a:r>
              <a:rPr lang="fr-FR" i="1" dirty="0" err="1" smtClean="0">
                <a:solidFill>
                  <a:srgbClr val="7030A0"/>
                </a:solidFill>
              </a:rPr>
              <a:t>what</a:t>
            </a:r>
            <a:r>
              <a:rPr lang="fr-FR" i="1" dirty="0" smtClean="0">
                <a:solidFill>
                  <a:srgbClr val="7030A0"/>
                </a:solidFill>
              </a:rPr>
              <a:t> </a:t>
            </a:r>
            <a:r>
              <a:rPr lang="fr-FR" i="1" dirty="0" err="1" smtClean="0">
                <a:solidFill>
                  <a:srgbClr val="7030A0"/>
                </a:solidFill>
              </a:rPr>
              <a:t>is</a:t>
            </a:r>
            <a:r>
              <a:rPr lang="fr-FR" i="1" dirty="0" smtClean="0">
                <a:solidFill>
                  <a:srgbClr val="7030A0"/>
                </a:solidFill>
              </a:rPr>
              <a:t> out </a:t>
            </a:r>
            <a:r>
              <a:rPr lang="fr-FR" i="1" dirty="0" err="1" smtClean="0">
                <a:solidFill>
                  <a:srgbClr val="7030A0"/>
                </a:solidFill>
              </a:rPr>
              <a:t>there</a:t>
            </a:r>
            <a:r>
              <a:rPr lang="fr-FR" i="1" dirty="0" smtClean="0">
                <a:solidFill>
                  <a:srgbClr val="7030A0"/>
                </a:solidFill>
              </a:rPr>
              <a:t>? </a:t>
            </a:r>
          </a:p>
          <a:p>
            <a:endParaRPr lang="fr-FR" dirty="0"/>
          </a:p>
          <a:p>
            <a:r>
              <a:rPr lang="fr-FR" b="1" dirty="0" err="1" smtClean="0"/>
              <a:t>Flexibility</a:t>
            </a:r>
            <a:endParaRPr lang="fr-FR" b="1" dirty="0" smtClean="0"/>
          </a:p>
          <a:p>
            <a:r>
              <a:rPr lang="fr-FR" b="1" dirty="0" err="1" smtClean="0"/>
              <a:t>Holistic</a:t>
            </a:r>
            <a:r>
              <a:rPr lang="fr-FR" dirty="0" smtClean="0"/>
              <a:t>, </a:t>
            </a:r>
            <a:r>
              <a:rPr lang="fr-FR" dirty="0" err="1" smtClean="0"/>
              <a:t>yet</a:t>
            </a:r>
            <a:r>
              <a:rPr lang="fr-FR" dirty="0" smtClean="0"/>
              <a:t> structures </a:t>
            </a:r>
            <a:r>
              <a:rPr lang="fr-FR" dirty="0" err="1" smtClean="0"/>
              <a:t>approach</a:t>
            </a:r>
            <a:endParaRPr lang="fr-FR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 smtClean="0"/>
              <a:t>EB </a:t>
            </a:r>
            <a:r>
              <a:rPr lang="fr-FR" b="1" dirty="0" err="1" smtClean="0"/>
              <a:t>Outcome</a:t>
            </a:r>
            <a:r>
              <a:rPr lang="fr-FR" b="1" dirty="0" smtClean="0"/>
              <a:t> Evaluation</a:t>
            </a:r>
          </a:p>
          <a:p>
            <a:r>
              <a:rPr lang="fr-FR" dirty="0" err="1" smtClean="0"/>
              <a:t>Comprising</a:t>
            </a:r>
            <a:r>
              <a:rPr lang="fr-FR" dirty="0" smtClean="0"/>
              <a:t> </a:t>
            </a:r>
            <a:r>
              <a:rPr lang="fr-FR" dirty="0" err="1" smtClean="0"/>
              <a:t>eval</a:t>
            </a:r>
            <a:r>
              <a:rPr lang="fr-FR" dirty="0" smtClean="0"/>
              <a:t>: </a:t>
            </a:r>
            <a:r>
              <a:rPr lang="fr-FR" dirty="0" err="1" smtClean="0"/>
              <a:t>reoffending</a:t>
            </a:r>
            <a:r>
              <a:rPr lang="fr-FR" dirty="0" smtClean="0"/>
              <a:t> of course/but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Seriousness</a:t>
            </a:r>
            <a:r>
              <a:rPr lang="fr-FR" dirty="0" smtClean="0"/>
              <a:t> of new </a:t>
            </a:r>
            <a:r>
              <a:rPr lang="fr-FR" dirty="0" err="1" smtClean="0"/>
              <a:t>offence+survival</a:t>
            </a:r>
            <a:r>
              <a:rPr lang="fr-FR" dirty="0" smtClean="0"/>
              <a:t> </a:t>
            </a:r>
            <a:r>
              <a:rPr lang="fr-FR" dirty="0" err="1" smtClean="0"/>
              <a:t>rate+attrition</a:t>
            </a:r>
            <a:r>
              <a:rPr lang="fr-FR" dirty="0" smtClean="0"/>
              <a:t> </a:t>
            </a:r>
            <a:r>
              <a:rPr lang="fr-FR" dirty="0" err="1" smtClean="0"/>
              <a:t>rates+compliance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obligatins+addiction+social</a:t>
            </a:r>
            <a:r>
              <a:rPr lang="fr-FR" dirty="0" smtClean="0"/>
              <a:t> </a:t>
            </a:r>
            <a:r>
              <a:rPr lang="fr-FR" dirty="0" err="1" smtClean="0"/>
              <a:t>improvements</a:t>
            </a:r>
            <a:r>
              <a:rPr lang="fr-FR" dirty="0" smtClean="0"/>
              <a:t> or </a:t>
            </a:r>
            <a:r>
              <a:rPr lang="fr-FR" dirty="0" err="1" smtClean="0"/>
              <a:t>pbs</a:t>
            </a:r>
            <a:r>
              <a:rPr lang="fr-FR" dirty="0" smtClean="0"/>
              <a:t> </a:t>
            </a:r>
            <a:r>
              <a:rPr lang="fr-FR" dirty="0" err="1" smtClean="0"/>
              <a:t>solved</a:t>
            </a:r>
            <a:r>
              <a:rPr lang="fr-FR" dirty="0" smtClean="0"/>
              <a:t>+ </a:t>
            </a:r>
            <a:r>
              <a:rPr lang="fr-FR" dirty="0" err="1" smtClean="0"/>
              <a:t>physical</a:t>
            </a:r>
            <a:r>
              <a:rPr lang="fr-FR" dirty="0" smtClean="0"/>
              <a:t> condition…and how </a:t>
            </a:r>
            <a:r>
              <a:rPr lang="fr-FR" dirty="0" err="1" smtClean="0"/>
              <a:t>much</a:t>
            </a:r>
            <a:r>
              <a:rPr lang="fr-FR" dirty="0" smtClean="0"/>
              <a:t> money all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saves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i="1" dirty="0" err="1" smtClean="0">
                <a:solidFill>
                  <a:srgbClr val="7030A0"/>
                </a:solidFill>
              </a:rPr>
              <a:t>France’s</a:t>
            </a:r>
            <a:r>
              <a:rPr lang="fr-FR" i="1" dirty="0" smtClean="0">
                <a:solidFill>
                  <a:srgbClr val="7030A0"/>
                </a:solidFill>
              </a:rPr>
              <a:t> </a:t>
            </a:r>
            <a:r>
              <a:rPr lang="fr-FR" i="1" dirty="0" err="1" smtClean="0">
                <a:solidFill>
                  <a:srgbClr val="7030A0"/>
                </a:solidFill>
              </a:rPr>
              <a:t>problem</a:t>
            </a:r>
            <a:r>
              <a:rPr lang="fr-FR" i="1" dirty="0" smtClean="0">
                <a:solidFill>
                  <a:srgbClr val="7030A0"/>
                </a:solidFill>
              </a:rPr>
              <a:t> </a:t>
            </a:r>
            <a:r>
              <a:rPr lang="fr-FR" i="1" dirty="0" err="1" smtClean="0">
                <a:solidFill>
                  <a:srgbClr val="7030A0"/>
                </a:solidFill>
              </a:rPr>
              <a:t>with</a:t>
            </a:r>
            <a:r>
              <a:rPr lang="fr-FR" i="1" dirty="0" smtClean="0">
                <a:solidFill>
                  <a:srgbClr val="7030A0"/>
                </a:solidFill>
              </a:rPr>
              <a:t> </a:t>
            </a:r>
            <a:r>
              <a:rPr lang="fr-FR" i="1" dirty="0" err="1" smtClean="0">
                <a:solidFill>
                  <a:srgbClr val="7030A0"/>
                </a:solidFill>
              </a:rPr>
              <a:t>solid</a:t>
            </a:r>
            <a:r>
              <a:rPr lang="fr-FR" i="1" dirty="0" smtClean="0">
                <a:solidFill>
                  <a:srgbClr val="7030A0"/>
                </a:solidFill>
              </a:rPr>
              <a:t> </a:t>
            </a:r>
            <a:r>
              <a:rPr lang="fr-FR" i="1" dirty="0" err="1" smtClean="0">
                <a:solidFill>
                  <a:srgbClr val="7030A0"/>
                </a:solidFill>
              </a:rPr>
              <a:t>eval</a:t>
            </a:r>
            <a:r>
              <a:rPr lang="fr-FR" i="1" dirty="0" smtClean="0">
                <a:solidFill>
                  <a:srgbClr val="7030A0"/>
                </a:solidFill>
              </a:rPr>
              <a:t>. (</a:t>
            </a:r>
            <a:r>
              <a:rPr lang="fr-FR" b="1" i="1" dirty="0" err="1" smtClean="0">
                <a:solidFill>
                  <a:srgbClr val="7030A0"/>
                </a:solidFill>
              </a:rPr>
              <a:t>criminology</a:t>
            </a:r>
            <a:r>
              <a:rPr lang="fr-FR" b="1" i="1" dirty="0" smtClean="0">
                <a:solidFill>
                  <a:srgbClr val="7030A0"/>
                </a:solidFill>
              </a:rPr>
              <a:t> </a:t>
            </a:r>
            <a:r>
              <a:rPr lang="fr-FR" b="1" i="1" dirty="0" err="1" smtClean="0">
                <a:solidFill>
                  <a:srgbClr val="7030A0"/>
                </a:solidFill>
              </a:rPr>
              <a:t>faculties</a:t>
            </a:r>
            <a:r>
              <a:rPr lang="fr-FR" i="1" dirty="0" smtClean="0">
                <a:solidFill>
                  <a:srgbClr val="7030A0"/>
                </a:solidFill>
              </a:rPr>
              <a:t>!) (more </a:t>
            </a:r>
            <a:r>
              <a:rPr lang="fr-FR" i="1" dirty="0" err="1" smtClean="0">
                <a:solidFill>
                  <a:srgbClr val="7030A0"/>
                </a:solidFill>
              </a:rPr>
              <a:t>later</a:t>
            </a:r>
            <a:r>
              <a:rPr lang="fr-FR" i="1" dirty="0" smtClean="0">
                <a:solidFill>
                  <a:srgbClr val="7030A0"/>
                </a:solidFill>
              </a:rPr>
              <a:t> </a:t>
            </a:r>
            <a:r>
              <a:rPr lang="fr-FR" i="1" dirty="0" err="1" smtClean="0">
                <a:solidFill>
                  <a:srgbClr val="7030A0"/>
                </a:solidFill>
              </a:rPr>
              <a:t>with</a:t>
            </a:r>
            <a:r>
              <a:rPr lang="fr-FR" i="1" dirty="0" smtClean="0">
                <a:solidFill>
                  <a:srgbClr val="7030A0"/>
                </a:solidFill>
              </a:rPr>
              <a:t> Jean-Pierre Guay…)</a:t>
            </a:r>
            <a:endParaRPr lang="en-GB" i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28" y="3356992"/>
            <a:ext cx="1512000" cy="13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0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mtClean="0"/>
              <a:t>References  </a:t>
            </a:r>
            <a:endParaRPr lang="en-GB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1200" dirty="0" smtClean="0"/>
          </a:p>
          <a:p>
            <a:r>
              <a:rPr lang="en-US" sz="1200" dirty="0" err="1"/>
              <a:t>Alizadeh</a:t>
            </a:r>
            <a:r>
              <a:rPr lang="en-US" sz="1200" dirty="0"/>
              <a:t>, S., Abu </a:t>
            </a:r>
            <a:r>
              <a:rPr lang="en-US" sz="1200" dirty="0" err="1"/>
              <a:t>Talib</a:t>
            </a:r>
            <a:r>
              <a:rPr lang="en-US" sz="1200" dirty="0"/>
              <a:t>, M. B., Abdullah, R., &amp; </a:t>
            </a:r>
            <a:r>
              <a:rPr lang="en-US" sz="1200" dirty="0" err="1"/>
              <a:t>Mansor</a:t>
            </a:r>
            <a:r>
              <a:rPr lang="en-US" sz="1200" dirty="0"/>
              <a:t>, M. (2011). Relationship between Parenting Style and Children's Behavior Problems. </a:t>
            </a:r>
            <a:r>
              <a:rPr lang="en-US" sz="1200" i="1" dirty="0"/>
              <a:t>Asian Social Science</a:t>
            </a:r>
            <a:r>
              <a:rPr lang="en-US" sz="1200" dirty="0"/>
              <a:t>, 7(12), 195-200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Andrews D. et Bonta J. (2010), </a:t>
            </a:r>
            <a:r>
              <a:rPr lang="en-US" sz="1200" i="1" dirty="0" smtClean="0"/>
              <a:t>Psychology of the criminal conduct</a:t>
            </a:r>
            <a:r>
              <a:rPr lang="en-US" sz="1200" dirty="0" smtClean="0"/>
              <a:t>, LexisNexis (</a:t>
            </a:r>
            <a:r>
              <a:rPr lang="en-US" sz="1200" dirty="0" err="1" smtClean="0"/>
              <a:t>en</a:t>
            </a:r>
            <a:r>
              <a:rPr lang="en-US" sz="1200" dirty="0" smtClean="0"/>
              <a:t> </a:t>
            </a:r>
            <a:r>
              <a:rPr lang="en-US" sz="1200" dirty="0" err="1" smtClean="0"/>
              <a:t>français</a:t>
            </a:r>
            <a:r>
              <a:rPr lang="en-US" sz="1200" dirty="0" smtClean="0"/>
              <a:t> Presses de </a:t>
            </a:r>
            <a:r>
              <a:rPr lang="en-US" sz="1200" dirty="0" err="1" smtClean="0"/>
              <a:t>l’ENAP</a:t>
            </a:r>
            <a:r>
              <a:rPr lang="en-US" sz="1200" dirty="0" smtClean="0"/>
              <a:t>, 2015)</a:t>
            </a:r>
          </a:p>
          <a:p>
            <a:r>
              <a:rPr lang="fr-FR" sz="1200" dirty="0"/>
              <a:t>Bureau of Justice  </a:t>
            </a:r>
            <a:r>
              <a:rPr lang="fr-FR" sz="1200" dirty="0" smtClean="0"/>
              <a:t>Assistance (1997), </a:t>
            </a:r>
            <a:r>
              <a:rPr lang="fr-FR" sz="1200" i="1" dirty="0" err="1"/>
              <a:t>Defining</a:t>
            </a:r>
            <a:r>
              <a:rPr lang="fr-FR" sz="1200" i="1" dirty="0"/>
              <a:t> the Drug Courts. The Key Components </a:t>
            </a:r>
            <a:endParaRPr lang="fr-FR" sz="1200" i="1" dirty="0" smtClean="0"/>
          </a:p>
          <a:p>
            <a:r>
              <a:rPr lang="en-GB" sz="1200" dirty="0"/>
              <a:t>Hatcher R.. M., McGuire J., </a:t>
            </a:r>
            <a:r>
              <a:rPr lang="en-GB" sz="1200" dirty="0" err="1"/>
              <a:t>Bilby</a:t>
            </a:r>
            <a:r>
              <a:rPr lang="en-GB" sz="1200" dirty="0"/>
              <a:t> C.A.L., Palmer E. J., </a:t>
            </a:r>
            <a:r>
              <a:rPr lang="en-GB" sz="1200" dirty="0" err="1"/>
              <a:t>Hollin</a:t>
            </a:r>
            <a:r>
              <a:rPr lang="en-GB" sz="1200" dirty="0"/>
              <a:t> C. R</a:t>
            </a:r>
            <a:r>
              <a:rPr lang="en-GB" sz="1200" dirty="0" smtClean="0"/>
              <a:t>., (2012) </a:t>
            </a:r>
            <a:r>
              <a:rPr lang="en-US" sz="1200" dirty="0" smtClean="0"/>
              <a:t>« </a:t>
            </a:r>
            <a:r>
              <a:rPr lang="en-US" sz="1200" dirty="0"/>
              <a:t>Methodological Considerations in the Evaluation of </a:t>
            </a:r>
            <a:r>
              <a:rPr lang="en-US" sz="1200" dirty="0" smtClean="0"/>
              <a:t>Offender Intervention</a:t>
            </a:r>
            <a:r>
              <a:rPr lang="en-US" sz="1200" dirty="0"/>
              <a:t>: the Problem of Attrition », </a:t>
            </a:r>
            <a:r>
              <a:rPr lang="en-US" sz="1200" i="1" dirty="0"/>
              <a:t>International Journal of </a:t>
            </a:r>
            <a:r>
              <a:rPr lang="en-US" sz="1200" i="1" dirty="0" smtClean="0"/>
              <a:t>Offender Therapy </a:t>
            </a:r>
            <a:r>
              <a:rPr lang="en-US" sz="1200" i="1" dirty="0"/>
              <a:t>and Comparative Criminology</a:t>
            </a:r>
            <a:r>
              <a:rPr lang="en-US" sz="1200" dirty="0"/>
              <a:t>, n° 56(3): 447-464.</a:t>
            </a:r>
            <a:endParaRPr lang="en-US" sz="1200" i="1" dirty="0" smtClean="0"/>
          </a:p>
          <a:p>
            <a:r>
              <a:rPr lang="fr-FR" sz="1200" dirty="0" smtClean="0"/>
              <a:t>H-Evans M. (2013 ), </a:t>
            </a:r>
            <a:r>
              <a:rPr lang="fr-FR" sz="1200" i="1" dirty="0"/>
              <a:t>Le juge de l’application des peines: Monsieur Jourdain de la désistance</a:t>
            </a:r>
            <a:r>
              <a:rPr lang="fr-FR" sz="1200" dirty="0"/>
              <a:t>, </a:t>
            </a:r>
            <a:r>
              <a:rPr lang="fr-FR" sz="1200" dirty="0" smtClean="0"/>
              <a:t>l’Harmattan (</a:t>
            </a:r>
            <a:r>
              <a:rPr lang="fr-FR" sz="1200" i="1" dirty="0" smtClean="0"/>
              <a:t>French reentry courts and </a:t>
            </a:r>
            <a:r>
              <a:rPr lang="fr-FR" sz="1200" i="1" dirty="0" err="1" smtClean="0"/>
              <a:t>rehabilitation</a:t>
            </a:r>
            <a:r>
              <a:rPr lang="fr-FR" sz="1200" i="1" dirty="0" smtClean="0"/>
              <a:t>: </a:t>
            </a:r>
            <a:r>
              <a:rPr lang="fr-FR" sz="1200" i="1" dirty="0" err="1" smtClean="0"/>
              <a:t>Mister</a:t>
            </a:r>
            <a:r>
              <a:rPr lang="fr-FR" sz="1200" i="1" dirty="0" smtClean="0"/>
              <a:t> Jourdain of </a:t>
            </a:r>
            <a:r>
              <a:rPr lang="fr-FR" sz="1200" i="1" dirty="0" err="1" smtClean="0"/>
              <a:t>desistance</a:t>
            </a:r>
            <a:r>
              <a:rPr lang="fr-FR" sz="1200" dirty="0" smtClean="0"/>
              <a:t>, L’harmattan, 2014)</a:t>
            </a:r>
          </a:p>
          <a:p>
            <a:r>
              <a:rPr lang="fr-FR" sz="1200" dirty="0" smtClean="0"/>
              <a:t> </a:t>
            </a:r>
            <a:r>
              <a:rPr lang="en-US" sz="1200" dirty="0" smtClean="0"/>
              <a:t>H-Evans M. (2014), ‘L</a:t>
            </a:r>
            <a:r>
              <a:rPr lang="fr-FR" sz="1200" dirty="0" smtClean="0"/>
              <a:t>a </a:t>
            </a:r>
            <a:r>
              <a:rPr lang="fr-FR" sz="1200" dirty="0"/>
              <a:t>perception de l’expertise par les J</a:t>
            </a:r>
            <a:r>
              <a:rPr lang="fr-FR" sz="1200" dirty="0" smtClean="0"/>
              <a:t>AP</a:t>
            </a:r>
            <a:r>
              <a:rPr lang="fr-FR" sz="1200" dirty="0"/>
              <a:t>: une recherche </a:t>
            </a:r>
            <a:r>
              <a:rPr lang="fr-FR" sz="1200" dirty="0" smtClean="0"/>
              <a:t>empirique’, </a:t>
            </a:r>
            <a:r>
              <a:rPr lang="fr-FR" sz="1200" i="1" dirty="0" smtClean="0"/>
              <a:t>Ajpénal</a:t>
            </a:r>
            <a:r>
              <a:rPr lang="fr-FR" sz="1200" dirty="0" smtClean="0"/>
              <a:t>: 516-520</a:t>
            </a:r>
          </a:p>
          <a:p>
            <a:r>
              <a:rPr lang="en-US" sz="1200" dirty="0"/>
              <a:t>H-Evans M. (2015) (ed.), </a:t>
            </a:r>
            <a:r>
              <a:rPr lang="en-US" sz="1200" i="1" dirty="0"/>
              <a:t>Offender release and supervision: The role of Court and the use of discretion</a:t>
            </a:r>
            <a:r>
              <a:rPr lang="en-US" sz="1200" dirty="0"/>
              <a:t>, Nijmegen, Wolf Legal Publishers. </a:t>
            </a:r>
            <a:endParaRPr lang="en-US" sz="1200" dirty="0" smtClean="0"/>
          </a:p>
          <a:p>
            <a:r>
              <a:rPr lang="en-US" sz="1200" dirty="0" smtClean="0"/>
              <a:t>Miller P.M. (2009) (ed.), </a:t>
            </a:r>
            <a:r>
              <a:rPr lang="en-US" sz="1200" i="1" dirty="0" smtClean="0"/>
              <a:t>Evidence-Based Addiction Treatment, </a:t>
            </a:r>
            <a:r>
              <a:rPr lang="en-US" sz="1200" dirty="0" smtClean="0"/>
              <a:t>Elsevier &amp; Academic Press</a:t>
            </a:r>
          </a:p>
          <a:p>
            <a:r>
              <a:rPr lang="en-US" sz="1200" dirty="0" smtClean="0"/>
              <a:t>Nolan J.L. (2009), </a:t>
            </a:r>
            <a:r>
              <a:rPr lang="en-US" sz="1200" i="1" dirty="0"/>
              <a:t>Legal accents. Legal borrowing. The international problem-solving court movement, </a:t>
            </a:r>
            <a:r>
              <a:rPr lang="en-US" sz="1200" dirty="0"/>
              <a:t>Princeton University </a:t>
            </a:r>
            <a:r>
              <a:rPr lang="en-US" sz="1200" dirty="0" smtClean="0"/>
              <a:t>Press,</a:t>
            </a:r>
            <a:endParaRPr lang="fr-FR" sz="1200" dirty="0" smtClean="0"/>
          </a:p>
          <a:p>
            <a:r>
              <a:rPr lang="fr-FR" sz="1200" dirty="0" smtClean="0"/>
              <a:t>Trotter C. (2015). </a:t>
            </a:r>
            <a:r>
              <a:rPr lang="fr-FR" sz="1200" i="1" dirty="0" err="1" smtClean="0"/>
              <a:t>Working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with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Involuntary</a:t>
            </a:r>
            <a:r>
              <a:rPr lang="fr-FR" sz="1200" i="1" dirty="0" smtClean="0"/>
              <a:t> Clients. A Guide to Practice</a:t>
            </a:r>
            <a:r>
              <a:rPr lang="fr-FR" sz="1200" dirty="0" smtClean="0"/>
              <a:t>, </a:t>
            </a:r>
            <a:r>
              <a:rPr lang="fr-FR" sz="1200" dirty="0" err="1" smtClean="0"/>
              <a:t>Routledge</a:t>
            </a:r>
            <a:r>
              <a:rPr lang="fr-FR" sz="1200" dirty="0" smtClean="0"/>
              <a:t>, 3rd </a:t>
            </a:r>
            <a:r>
              <a:rPr lang="fr-FR" sz="1200" dirty="0" err="1" smtClean="0"/>
              <a:t>ed</a:t>
            </a:r>
            <a:r>
              <a:rPr lang="fr-FR" sz="1200" dirty="0" smtClean="0"/>
              <a:t>. </a:t>
            </a:r>
          </a:p>
          <a:p>
            <a:r>
              <a:rPr lang="en-US" sz="1200" dirty="0"/>
              <a:t>J. Stephen </a:t>
            </a:r>
            <a:r>
              <a:rPr lang="en-US" sz="1200" dirty="0" err="1"/>
              <a:t>Wormith</a:t>
            </a:r>
            <a:r>
              <a:rPr lang="en-US" sz="1200" dirty="0"/>
              <a:t> et Mark E. </a:t>
            </a:r>
            <a:r>
              <a:rPr lang="en-US" sz="1200" dirty="0" err="1"/>
              <a:t>Olver</a:t>
            </a:r>
            <a:r>
              <a:rPr lang="en-US" sz="1200" dirty="0"/>
              <a:t> </a:t>
            </a:r>
            <a:r>
              <a:rPr lang="en-US" sz="1200" dirty="0" smtClean="0"/>
              <a:t>(2002). Offender </a:t>
            </a:r>
            <a:r>
              <a:rPr lang="en-US" sz="1200" dirty="0"/>
              <a:t>Treatment Attrition and its Relationship with Risk, Responsivity, and Recidivism, </a:t>
            </a:r>
            <a:r>
              <a:rPr lang="en-US" sz="1200" i="1" dirty="0"/>
              <a:t>Criminal Justice and Behavior</a:t>
            </a:r>
            <a:r>
              <a:rPr lang="en-US" sz="1200" dirty="0"/>
              <a:t>, </a:t>
            </a:r>
            <a:r>
              <a:rPr lang="en-US" sz="1200" dirty="0" smtClean="0"/>
              <a:t>n</a:t>
            </a:r>
            <a:r>
              <a:rPr lang="en-US" sz="1200" dirty="0"/>
              <a:t>° 20(4) : 447-471 </a:t>
            </a:r>
            <a:endParaRPr lang="fr-FR" sz="12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" y="332656"/>
            <a:ext cx="2202992" cy="14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4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Merci</a:t>
            </a:r>
            <a:r>
              <a:rPr lang="en-GB" dirty="0" smtClean="0"/>
              <a:t>! </a:t>
            </a:r>
            <a:r>
              <a:rPr lang="en-GB" i="1" dirty="0" smtClean="0">
                <a:solidFill>
                  <a:srgbClr val="7030A0"/>
                </a:solidFill>
              </a:rPr>
              <a:t>Thank you!</a:t>
            </a:r>
            <a:endParaRPr lang="en-GB" i="1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>
              <a:hlinkClick r:id="rId2"/>
            </a:endParaRPr>
          </a:p>
          <a:p>
            <a:pPr algn="ctr"/>
            <a:endParaRPr lang="fr-FR" dirty="0" smtClean="0">
              <a:hlinkClick r:id="rId2"/>
            </a:endParaRPr>
          </a:p>
          <a:p>
            <a:pPr algn="ctr"/>
            <a:endParaRPr lang="fr-FR" dirty="0">
              <a:hlinkClick r:id=""/>
            </a:endParaRPr>
          </a:p>
          <a:p>
            <a:pPr algn="ctr"/>
            <a:r>
              <a:rPr lang="fr-FR" dirty="0">
                <a:hlinkClick r:id=""/>
              </a:rPr>
              <a:t>http://</a:t>
            </a:r>
            <a:r>
              <a:rPr lang="fr-FR" dirty="0">
                <a:hlinkClick r:id="rId2"/>
              </a:rPr>
              <a:t>herzog-evans.com</a:t>
            </a:r>
          </a:p>
          <a:p>
            <a:pPr algn="ctr"/>
            <a:r>
              <a:rPr lang="fr-FR" dirty="0">
                <a:hlinkClick r:id="rId2"/>
              </a:rPr>
              <a:t>martineevans@ymail.com </a:t>
            </a:r>
          </a:p>
          <a:p>
            <a:pPr algn="ctr"/>
            <a:r>
              <a:rPr lang="fr-FR" dirty="0">
                <a:hlinkClick r:id="rId2"/>
              </a:rPr>
              <a:t>martineeevans@gmail.com</a:t>
            </a:r>
            <a:endParaRPr lang="fr-FR" dirty="0"/>
          </a:p>
          <a:p>
            <a:pPr algn="ctr"/>
            <a:r>
              <a:rPr lang="fr-FR" dirty="0"/>
              <a:t>@</a:t>
            </a:r>
            <a:r>
              <a:rPr lang="fr-FR" dirty="0" err="1"/>
              <a:t>ProfMEvans</a:t>
            </a:r>
            <a:r>
              <a:rPr lang="fr-FR"/>
              <a:t>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6872"/>
            <a:ext cx="1235043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3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10 main or key components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r-FR" sz="4200" dirty="0" smtClean="0">
                <a:solidFill>
                  <a:srgbClr val="00B050"/>
                </a:solidFill>
              </a:rPr>
              <a:t>Bureau of Justice  Assistance, </a:t>
            </a:r>
            <a:r>
              <a:rPr lang="fr-FR" sz="4200" dirty="0" err="1" smtClean="0">
                <a:solidFill>
                  <a:srgbClr val="00B050"/>
                </a:solidFill>
              </a:rPr>
              <a:t>Defining</a:t>
            </a:r>
            <a:r>
              <a:rPr lang="fr-FR" sz="4200" dirty="0" smtClean="0">
                <a:solidFill>
                  <a:srgbClr val="00B050"/>
                </a:solidFill>
              </a:rPr>
              <a:t> the Drug Courts. The Key Components (1997) </a:t>
            </a:r>
            <a:r>
              <a:rPr lang="fr-FR" sz="4200" dirty="0" smtClean="0"/>
              <a:t>+ </a:t>
            </a:r>
            <a:r>
              <a:rPr lang="fr-FR" sz="4200" dirty="0" err="1" smtClean="0"/>
              <a:t>other</a:t>
            </a:r>
            <a:r>
              <a:rPr lang="fr-FR" sz="4200" dirty="0" smtClean="0"/>
              <a:t> </a:t>
            </a:r>
            <a:r>
              <a:rPr lang="fr-FR" sz="4200" dirty="0" err="1" smtClean="0"/>
              <a:t>studies</a:t>
            </a:r>
            <a:endParaRPr lang="fr-FR" sz="4200" dirty="0" smtClean="0"/>
          </a:p>
          <a:p>
            <a:endParaRPr lang="fr-FR" sz="4200" u="sng" dirty="0"/>
          </a:p>
          <a:p>
            <a:pPr marL="514350" indent="-514350">
              <a:buAutoNum type="arabicPeriod"/>
            </a:pPr>
            <a:r>
              <a:rPr lang="fr-FR" sz="4200" dirty="0" err="1" smtClean="0"/>
              <a:t>Judicial</a:t>
            </a:r>
            <a:r>
              <a:rPr lang="fr-FR" sz="4200" dirty="0" smtClean="0"/>
              <a:t> supervision by a </a:t>
            </a:r>
            <a:r>
              <a:rPr lang="fr-FR" sz="4200" dirty="0" err="1" smtClean="0"/>
              <a:t>fair</a:t>
            </a:r>
            <a:r>
              <a:rPr lang="fr-FR" sz="4200" dirty="0" smtClean="0"/>
              <a:t>, </a:t>
            </a:r>
            <a:r>
              <a:rPr lang="fr-FR" sz="4200" dirty="0" err="1" smtClean="0"/>
              <a:t>caring</a:t>
            </a:r>
            <a:r>
              <a:rPr lang="fr-FR" sz="4200" dirty="0" smtClean="0"/>
              <a:t>, and </a:t>
            </a:r>
            <a:r>
              <a:rPr lang="fr-FR" sz="4200" dirty="0" err="1" smtClean="0"/>
              <a:t>respectful</a:t>
            </a:r>
            <a:r>
              <a:rPr lang="fr-FR" sz="4200" dirty="0" smtClean="0"/>
              <a:t> </a:t>
            </a:r>
            <a:r>
              <a:rPr lang="fr-FR" sz="4200" dirty="0" err="1" smtClean="0"/>
              <a:t>judge</a:t>
            </a:r>
            <a:endParaRPr lang="fr-FR" sz="4200" dirty="0" smtClean="0"/>
          </a:p>
          <a:p>
            <a:pPr marL="514350" indent="-514350">
              <a:buAutoNum type="arabicPeriod"/>
            </a:pPr>
            <a:r>
              <a:rPr lang="fr-FR" sz="4200" dirty="0" smtClean="0"/>
              <a:t>Public and </a:t>
            </a:r>
            <a:r>
              <a:rPr lang="fr-FR" sz="4200" dirty="0" err="1" smtClean="0"/>
              <a:t>Fair</a:t>
            </a:r>
            <a:r>
              <a:rPr lang="fr-FR" sz="4200" dirty="0" smtClean="0"/>
              <a:t> </a:t>
            </a:r>
            <a:r>
              <a:rPr lang="fr-FR" sz="4200" dirty="0" err="1" smtClean="0"/>
              <a:t>Hearings</a:t>
            </a:r>
            <a:endParaRPr lang="fr-FR" sz="4200" dirty="0" smtClean="0"/>
          </a:p>
          <a:p>
            <a:pPr marL="514350" indent="-514350">
              <a:buAutoNum type="arabicPeriod"/>
            </a:pPr>
            <a:r>
              <a:rPr lang="fr-FR" sz="4200" dirty="0" err="1" smtClean="0"/>
              <a:t>Specialisation</a:t>
            </a:r>
            <a:endParaRPr lang="fr-FR" sz="4200" dirty="0" smtClean="0"/>
          </a:p>
          <a:p>
            <a:pPr marL="514350" indent="-514350">
              <a:buAutoNum type="arabicPeriod"/>
            </a:pPr>
            <a:r>
              <a:rPr lang="fr-FR" sz="4200" dirty="0" err="1" smtClean="0"/>
              <a:t>Problem-Solving</a:t>
            </a:r>
            <a:endParaRPr lang="fr-FR" sz="4200" dirty="0" smtClean="0"/>
          </a:p>
          <a:p>
            <a:pPr marL="514350" indent="-514350">
              <a:buAutoNum type="arabicPeriod"/>
            </a:pPr>
            <a:r>
              <a:rPr lang="fr-FR" sz="4200" dirty="0" smtClean="0"/>
              <a:t>Swift </a:t>
            </a:r>
            <a:r>
              <a:rPr lang="fr-FR" sz="4200" dirty="0" err="1" smtClean="0"/>
              <a:t>Intermediary</a:t>
            </a:r>
            <a:r>
              <a:rPr lang="fr-FR" sz="4200" dirty="0" smtClean="0"/>
              <a:t> Sanctions + </a:t>
            </a:r>
            <a:r>
              <a:rPr lang="fr-FR" sz="4200" dirty="0" err="1" smtClean="0"/>
              <a:t>Rewards</a:t>
            </a:r>
            <a:endParaRPr lang="fr-FR" sz="4200" dirty="0" smtClean="0"/>
          </a:p>
          <a:p>
            <a:pPr marL="514350" indent="-514350">
              <a:buAutoNum type="arabicPeriod"/>
            </a:pPr>
            <a:r>
              <a:rPr lang="fr-FR" sz="4200" dirty="0" smtClean="0"/>
              <a:t>Collaborative and </a:t>
            </a:r>
            <a:r>
              <a:rPr lang="fr-FR" sz="4200" dirty="0" err="1" smtClean="0"/>
              <a:t>Interagency</a:t>
            </a:r>
            <a:r>
              <a:rPr lang="fr-FR" sz="4200" dirty="0" smtClean="0"/>
              <a:t> </a:t>
            </a:r>
            <a:r>
              <a:rPr lang="fr-FR" sz="4200" dirty="0" err="1" smtClean="0"/>
              <a:t>work</a:t>
            </a:r>
            <a:endParaRPr lang="fr-FR" sz="4200" dirty="0" smtClean="0"/>
          </a:p>
          <a:p>
            <a:pPr marL="514350" indent="-514350">
              <a:buAutoNum type="arabicPeriod"/>
            </a:pPr>
            <a:r>
              <a:rPr lang="fr-FR" sz="4200" dirty="0" err="1" smtClean="0"/>
              <a:t>Community-Based</a:t>
            </a:r>
            <a:r>
              <a:rPr lang="fr-FR" sz="4200" dirty="0" smtClean="0"/>
              <a:t> Justice</a:t>
            </a:r>
          </a:p>
          <a:p>
            <a:pPr marL="514350" indent="-514350">
              <a:buAutoNum type="arabicPeriod"/>
            </a:pPr>
            <a:r>
              <a:rPr lang="fr-FR" sz="4200" dirty="0" err="1" smtClean="0"/>
              <a:t>One-Stop</a:t>
            </a:r>
            <a:r>
              <a:rPr lang="fr-FR" sz="4200" dirty="0" smtClean="0"/>
              <a:t> Shop</a:t>
            </a:r>
          </a:p>
          <a:p>
            <a:pPr marL="514350" indent="-514350">
              <a:buAutoNum type="arabicPeriod"/>
            </a:pPr>
            <a:r>
              <a:rPr lang="fr-FR" sz="4200" dirty="0" err="1" smtClean="0"/>
              <a:t>Frequent</a:t>
            </a:r>
            <a:r>
              <a:rPr lang="fr-FR" sz="4200" dirty="0" smtClean="0"/>
              <a:t> Drug </a:t>
            </a:r>
            <a:r>
              <a:rPr lang="fr-FR" sz="4200" dirty="0" err="1" smtClean="0"/>
              <a:t>Testing</a:t>
            </a:r>
            <a:endParaRPr lang="fr-FR" sz="4200" dirty="0" smtClean="0"/>
          </a:p>
          <a:p>
            <a:pPr marL="514350" indent="-514350">
              <a:buAutoNum type="arabicPeriod"/>
            </a:pPr>
            <a:r>
              <a:rPr lang="fr-FR" sz="4200" dirty="0" err="1" smtClean="0"/>
              <a:t>Desistance</a:t>
            </a:r>
            <a:r>
              <a:rPr lang="fr-FR" sz="4200" dirty="0" smtClean="0"/>
              <a:t> </a:t>
            </a:r>
            <a:r>
              <a:rPr lang="fr-FR" sz="4200" dirty="0" err="1" smtClean="0"/>
              <a:t>Rituals</a:t>
            </a:r>
            <a:endParaRPr lang="fr-FR" sz="4200" dirty="0" smtClean="0"/>
          </a:p>
          <a:p>
            <a:pPr marL="514350" indent="-514350">
              <a:buAutoNum type="arabicPeriod"/>
            </a:pPr>
            <a:endParaRPr lang="fr-FR" u="sng" dirty="0" smtClean="0"/>
          </a:p>
          <a:p>
            <a:pPr marL="514350" indent="-514350">
              <a:buAutoNum type="arabicPeriod"/>
            </a:pPr>
            <a:endParaRPr lang="fr-FR" u="sng" dirty="0" smtClean="0"/>
          </a:p>
          <a:p>
            <a:endParaRPr lang="fr-FR" dirty="0"/>
          </a:p>
          <a:p>
            <a:r>
              <a:rPr lang="fr-FR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1-Judicial Supervision</a:t>
            </a:r>
            <a:endParaRPr lang="en-GB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I have </a:t>
            </a:r>
            <a:r>
              <a:rPr lang="fr-FR" sz="2800" dirty="0" err="1" smtClean="0"/>
              <a:t>already</a:t>
            </a:r>
            <a:r>
              <a:rPr lang="fr-FR" sz="2800" dirty="0" smtClean="0"/>
              <a:t> </a:t>
            </a:r>
            <a:r>
              <a:rPr lang="fr-FR" sz="2800" dirty="0" err="1" smtClean="0"/>
              <a:t>explained</a:t>
            </a:r>
            <a:r>
              <a:rPr lang="fr-FR" sz="2800" dirty="0" smtClean="0"/>
              <a:t> </a:t>
            </a:r>
            <a:r>
              <a:rPr lang="fr-FR" sz="2800" dirty="0" err="1" smtClean="0"/>
              <a:t>why</a:t>
            </a:r>
            <a:r>
              <a:rPr lang="fr-FR" sz="2800" dirty="0" smtClean="0"/>
              <a:t> </a:t>
            </a:r>
            <a:r>
              <a:rPr lang="fr-FR" sz="2800" dirty="0" err="1" smtClean="0"/>
              <a:t>Judicial</a:t>
            </a:r>
            <a:r>
              <a:rPr lang="fr-FR" sz="2800" dirty="0" smtClean="0"/>
              <a:t> Supervision </a:t>
            </a:r>
            <a:r>
              <a:rPr lang="fr-FR" sz="2800" dirty="0" err="1" smtClean="0"/>
              <a:t>matters</a:t>
            </a:r>
            <a:r>
              <a:rPr lang="fr-FR" sz="2800" dirty="0" smtClean="0"/>
              <a:t>… and </a:t>
            </a:r>
            <a:r>
              <a:rPr lang="fr-FR" sz="2800" dirty="0" err="1" smtClean="0"/>
              <a:t>matters</a:t>
            </a:r>
            <a:r>
              <a:rPr lang="fr-FR" sz="2800" dirty="0" smtClean="0"/>
              <a:t> </a:t>
            </a:r>
            <a:r>
              <a:rPr lang="fr-FR" sz="2800" dirty="0" err="1" smtClean="0"/>
              <a:t>greatly</a:t>
            </a:r>
            <a:r>
              <a:rPr lang="fr-FR" sz="2800" dirty="0" smtClean="0"/>
              <a:t>. </a:t>
            </a:r>
          </a:p>
          <a:p>
            <a:pPr marL="0" indent="0"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b="1" i="1" dirty="0" err="1" smtClean="0"/>
              <a:t>regular</a:t>
            </a:r>
            <a:r>
              <a:rPr lang="fr-FR" sz="2800" dirty="0" smtClean="0"/>
              <a:t> </a:t>
            </a:r>
            <a:r>
              <a:rPr lang="fr-FR" sz="2800" dirty="0" err="1" smtClean="0"/>
              <a:t>hearings</a:t>
            </a:r>
            <a:r>
              <a:rPr lang="fr-FR" sz="2800" dirty="0" smtClean="0"/>
              <a:t> (up to once a </a:t>
            </a:r>
            <a:r>
              <a:rPr lang="fr-FR" sz="2800" dirty="0" err="1" smtClean="0"/>
              <a:t>week</a:t>
            </a:r>
            <a:r>
              <a:rPr lang="fr-FR" sz="2800" dirty="0" smtClean="0"/>
              <a:t>)</a:t>
            </a:r>
          </a:p>
          <a:p>
            <a:pPr marL="0" indent="0">
              <a:buNone/>
            </a:pPr>
            <a:r>
              <a:rPr lang="fr-FR" sz="2800" dirty="0" err="1" smtClean="0"/>
              <a:t>Ideally</a:t>
            </a:r>
            <a:r>
              <a:rPr lang="fr-FR" sz="2800" dirty="0" smtClean="0"/>
              <a:t>: </a:t>
            </a:r>
            <a:r>
              <a:rPr lang="fr-FR" sz="2800" dirty="0" err="1" smtClean="0"/>
              <a:t>depending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risk and/or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addiction + encouragement: </a:t>
            </a:r>
            <a:r>
              <a:rPr lang="fr-FR" sz="2800" dirty="0" err="1" smtClean="0"/>
              <a:t>gradually</a:t>
            </a:r>
            <a:r>
              <a:rPr lang="fr-FR" sz="2800" dirty="0" smtClean="0"/>
              <a:t> </a:t>
            </a:r>
            <a:r>
              <a:rPr lang="fr-FR" sz="2800" dirty="0" err="1" smtClean="0"/>
              <a:t>limiting</a:t>
            </a:r>
            <a:r>
              <a:rPr lang="fr-FR" sz="2800" dirty="0" smtClean="0"/>
              <a:t> the nb of </a:t>
            </a:r>
            <a:r>
              <a:rPr lang="fr-FR" sz="2800" dirty="0" err="1" smtClean="0"/>
              <a:t>appearances</a:t>
            </a:r>
            <a:endParaRPr lang="fr-FR" sz="2800" dirty="0"/>
          </a:p>
          <a:p>
            <a:pPr marL="0" indent="0">
              <a:buNone/>
            </a:pPr>
            <a:endParaRPr lang="en-GB" dirty="0"/>
          </a:p>
          <a:p>
            <a:endParaRPr lang="en-GB" sz="1800" i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8720"/>
            <a:ext cx="9715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35" y="4977807"/>
            <a:ext cx="2868526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2-Public and Fair Hearings</a:t>
            </a:r>
            <a:endParaRPr lang="en-GB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fr-FR" dirty="0"/>
          </a:p>
          <a:p>
            <a:pPr marL="0" lvl="0" indent="0">
              <a:buNone/>
            </a:pPr>
            <a:r>
              <a:rPr lang="fr-FR" dirty="0" smtClean="0"/>
              <a:t>France: JAP </a:t>
            </a:r>
            <a:r>
              <a:rPr lang="fr-FR" dirty="0" err="1" smtClean="0"/>
              <a:t>hearings</a:t>
            </a:r>
            <a:r>
              <a:rPr lang="fr-FR" dirty="0" smtClean="0"/>
              <a:t>: </a:t>
            </a:r>
            <a:r>
              <a:rPr lang="fr-FR" dirty="0" err="1" smtClean="0"/>
              <a:t>held</a:t>
            </a:r>
            <a:r>
              <a:rPr lang="fr-FR" dirty="0" smtClean="0"/>
              <a:t> in camera</a:t>
            </a:r>
          </a:p>
          <a:p>
            <a:pPr marL="0" lvl="0" indent="0">
              <a:buNone/>
            </a:pPr>
            <a:r>
              <a:rPr lang="fr-FR" dirty="0" smtClean="0"/>
              <a:t>PSC: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b="1" dirty="0" smtClean="0"/>
              <a:t>public </a:t>
            </a:r>
            <a:r>
              <a:rPr lang="fr-FR" b="1" dirty="0" err="1" smtClean="0"/>
              <a:t>hearings</a:t>
            </a:r>
            <a:endParaRPr lang="fr-FR" b="1" dirty="0"/>
          </a:p>
          <a:p>
            <a:pPr marL="0" lvl="0" indent="0">
              <a:buNone/>
            </a:pPr>
            <a:r>
              <a:rPr lang="fr-FR" i="1" dirty="0" smtClean="0"/>
              <a:t>So </a:t>
            </a:r>
            <a:r>
              <a:rPr lang="fr-FR" i="1" dirty="0" err="1" smtClean="0"/>
              <a:t>Who</a:t>
            </a:r>
            <a:r>
              <a:rPr lang="fr-FR" i="1" dirty="0" smtClean="0"/>
              <a:t> </a:t>
            </a:r>
            <a:r>
              <a:rPr lang="fr-FR" i="1" dirty="0" err="1" smtClean="0"/>
              <a:t>is</a:t>
            </a:r>
            <a:r>
              <a:rPr lang="fr-FR" i="1" dirty="0" smtClean="0"/>
              <a:t> right?</a:t>
            </a:r>
          </a:p>
          <a:p>
            <a:pPr marL="0" lvl="0" indent="0">
              <a:buNone/>
            </a:pPr>
            <a:endParaRPr lang="fr-FR" i="1" dirty="0" smtClean="0"/>
          </a:p>
          <a:p>
            <a:pPr lvl="0"/>
            <a:r>
              <a:rPr lang="fr-FR" b="1" dirty="0" smtClean="0"/>
              <a:t>Pro</a:t>
            </a:r>
            <a:r>
              <a:rPr lang="fr-FR" dirty="0" smtClean="0"/>
              <a:t>: </a:t>
            </a:r>
            <a:r>
              <a:rPr lang="fr-FR" dirty="0" err="1" smtClean="0"/>
              <a:t>intimate</a:t>
            </a:r>
            <a:r>
              <a:rPr lang="fr-FR" dirty="0" smtClean="0"/>
              <a:t>, </a:t>
            </a:r>
            <a:r>
              <a:rPr lang="fr-FR" dirty="0" err="1" smtClean="0"/>
              <a:t>possibly</a:t>
            </a:r>
            <a:r>
              <a:rPr lang="fr-FR" dirty="0" smtClean="0"/>
              <a:t> more </a:t>
            </a:r>
            <a:r>
              <a:rPr lang="fr-FR" dirty="0" err="1" smtClean="0"/>
              <a:t>conducive</a:t>
            </a:r>
            <a:r>
              <a:rPr lang="fr-FR" dirty="0" smtClean="0"/>
              <a:t> of a </a:t>
            </a:r>
            <a:r>
              <a:rPr lang="fr-FR" dirty="0" err="1" smtClean="0"/>
              <a:t>therapeutic</a:t>
            </a:r>
            <a:r>
              <a:rPr lang="fr-FR" dirty="0" smtClean="0"/>
              <a:t> alliance/crime not </a:t>
            </a:r>
            <a:r>
              <a:rPr lang="fr-FR" dirty="0" err="1" smtClean="0"/>
              <a:t>advertised</a:t>
            </a:r>
            <a:r>
              <a:rPr lang="fr-FR" dirty="0" smtClean="0"/>
              <a:t>/</a:t>
            </a:r>
            <a:r>
              <a:rPr lang="fr-FR" dirty="0" err="1" smtClean="0"/>
              <a:t>private</a:t>
            </a:r>
            <a:r>
              <a:rPr lang="fr-FR" dirty="0" smtClean="0"/>
              <a:t> life/</a:t>
            </a:r>
            <a:r>
              <a:rPr lang="fr-FR" dirty="0" err="1" smtClean="0"/>
              <a:t>possibly</a:t>
            </a:r>
            <a:r>
              <a:rPr lang="fr-FR" dirty="0" smtClean="0"/>
              <a:t> more </a:t>
            </a:r>
            <a:r>
              <a:rPr lang="fr-FR" dirty="0" err="1" smtClean="0"/>
              <a:t>conducive</a:t>
            </a:r>
            <a:r>
              <a:rPr lang="fr-FR" dirty="0" smtClean="0"/>
              <a:t> of </a:t>
            </a:r>
            <a:r>
              <a:rPr lang="fr-FR" dirty="0" err="1" smtClean="0"/>
              <a:t>reinsertion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the </a:t>
            </a:r>
            <a:r>
              <a:rPr lang="fr-FR" dirty="0" err="1" smtClean="0"/>
              <a:t>community</a:t>
            </a:r>
            <a:endParaRPr lang="fr-FR" dirty="0" smtClean="0"/>
          </a:p>
          <a:p>
            <a:pPr lvl="0"/>
            <a:r>
              <a:rPr lang="fr-FR" b="1" dirty="0" smtClean="0"/>
              <a:t>Cons</a:t>
            </a:r>
            <a:r>
              <a:rPr lang="fr-FR" dirty="0" smtClean="0"/>
              <a:t>: LJ/public </a:t>
            </a:r>
            <a:r>
              <a:rPr lang="fr-FR" dirty="0" err="1" smtClean="0"/>
              <a:t>acceptance</a:t>
            </a:r>
            <a:r>
              <a:rPr lang="fr-FR" dirty="0" smtClean="0"/>
              <a:t> and </a:t>
            </a:r>
            <a:r>
              <a:rPr lang="fr-FR" dirty="0" err="1" smtClean="0"/>
              <a:t>education</a:t>
            </a:r>
            <a:r>
              <a:rPr lang="fr-FR" dirty="0" smtClean="0"/>
              <a:t>/</a:t>
            </a:r>
            <a:r>
              <a:rPr lang="fr-FR" dirty="0" err="1" smtClean="0"/>
              <a:t>sentencing</a:t>
            </a:r>
            <a:r>
              <a:rPr lang="fr-FR" dirty="0" smtClean="0"/>
              <a:t> </a:t>
            </a:r>
            <a:r>
              <a:rPr lang="fr-FR" dirty="0" err="1" smtClean="0"/>
              <a:t>hearings</a:t>
            </a:r>
            <a:r>
              <a:rPr lang="fr-FR" dirty="0" smtClean="0"/>
              <a:t> (not </a:t>
            </a:r>
            <a:r>
              <a:rPr lang="fr-FR" dirty="0" err="1" smtClean="0"/>
              <a:t>with</a:t>
            </a:r>
            <a:r>
              <a:rPr lang="fr-FR" dirty="0" smtClean="0"/>
              <a:t> JAP)/major impact on the </a:t>
            </a:r>
            <a:r>
              <a:rPr lang="fr-FR" dirty="0" err="1" smtClean="0"/>
              <a:t>other</a:t>
            </a:r>
            <a:r>
              <a:rPr lang="fr-FR" dirty="0" smtClean="0"/>
              <a:t> participants </a:t>
            </a:r>
            <a:r>
              <a:rPr lang="fr-FR" dirty="0" err="1" smtClean="0"/>
              <a:t>too</a:t>
            </a:r>
            <a:r>
              <a:rPr lang="fr-FR" dirty="0" smtClean="0"/>
              <a:t>/</a:t>
            </a:r>
            <a:r>
              <a:rPr lang="fr-FR" dirty="0" err="1" smtClean="0"/>
              <a:t>desistance-sobriety</a:t>
            </a:r>
            <a:r>
              <a:rPr lang="fr-FR" dirty="0" smtClean="0"/>
              <a:t> </a:t>
            </a:r>
            <a:r>
              <a:rPr lang="fr-FR" dirty="0" err="1" smtClean="0"/>
              <a:t>witnesses</a:t>
            </a:r>
            <a:r>
              <a:rPr lang="fr-FR" dirty="0" smtClean="0"/>
              <a:t> and supporters/ public </a:t>
            </a:r>
            <a:r>
              <a:rPr lang="fr-FR" dirty="0" err="1" smtClean="0"/>
              <a:t>praise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1944000" cy="1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1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3-Specialisation</a:t>
            </a:r>
            <a:endParaRPr lang="en-GB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800" b="1" dirty="0"/>
              <a:t>France</a:t>
            </a:r>
            <a:r>
              <a:rPr lang="fr-FR" sz="2800" dirty="0"/>
              <a:t>: Juge des Enfants (</a:t>
            </a:r>
            <a:r>
              <a:rPr lang="fr-FR" sz="2800" dirty="0" err="1"/>
              <a:t>Juvenile</a:t>
            </a:r>
            <a:r>
              <a:rPr lang="fr-FR" sz="2800" dirty="0"/>
              <a:t> Judge), Juge de l’Application des Peines JAP(Reentry Court), Juge d’Instruction (</a:t>
            </a:r>
            <a:r>
              <a:rPr lang="fr-FR" sz="2800" dirty="0" err="1"/>
              <a:t>Investigating</a:t>
            </a:r>
            <a:r>
              <a:rPr lang="fr-FR" sz="2800" dirty="0"/>
              <a:t> Judge), etc. </a:t>
            </a:r>
          </a:p>
          <a:p>
            <a:pPr marL="0" indent="0">
              <a:buNone/>
            </a:pPr>
            <a:r>
              <a:rPr lang="fr-FR" sz="2800" dirty="0"/>
              <a:t>Focus on the </a:t>
            </a:r>
            <a:r>
              <a:rPr lang="fr-FR" sz="2800" dirty="0" err="1"/>
              <a:t>legal</a:t>
            </a:r>
            <a:r>
              <a:rPr lang="fr-FR" sz="2800" dirty="0"/>
              <a:t> issue </a:t>
            </a:r>
            <a:r>
              <a:rPr lang="fr-FR" sz="2800" dirty="0" err="1"/>
              <a:t>rather</a:t>
            </a:r>
            <a:r>
              <a:rPr lang="fr-FR" sz="2800" dirty="0"/>
              <a:t> </a:t>
            </a:r>
            <a:r>
              <a:rPr lang="fr-FR" sz="2800" dirty="0" err="1"/>
              <a:t>than</a:t>
            </a:r>
            <a:r>
              <a:rPr lang="fr-FR" sz="2800" dirty="0"/>
              <a:t> on the </a:t>
            </a:r>
            <a:r>
              <a:rPr lang="fr-FR" sz="2800" dirty="0" err="1"/>
              <a:t>problem</a:t>
            </a:r>
            <a:r>
              <a:rPr lang="fr-FR" sz="2800" dirty="0"/>
              <a:t> 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b="1" dirty="0"/>
              <a:t>Problem-Solving Courts </a:t>
            </a:r>
            <a:r>
              <a:rPr lang="fr-FR" sz="2800" dirty="0"/>
              <a:t>(PSC): </a:t>
            </a:r>
            <a:r>
              <a:rPr lang="fr-FR" sz="2800" dirty="0" err="1"/>
              <a:t>Specialisation</a:t>
            </a:r>
            <a:r>
              <a:rPr lang="fr-FR" sz="2800" dirty="0"/>
              <a:t> </a:t>
            </a:r>
            <a:r>
              <a:rPr lang="fr-FR" sz="2800" dirty="0" err="1"/>
              <a:t>based</a:t>
            </a:r>
            <a:r>
              <a:rPr lang="fr-FR" sz="2800" dirty="0"/>
              <a:t> on the issue </a:t>
            </a:r>
            <a:r>
              <a:rPr lang="fr-FR" sz="2800" dirty="0" err="1"/>
              <a:t>that</a:t>
            </a:r>
            <a:r>
              <a:rPr lang="fr-FR" sz="2800" dirty="0"/>
              <a:t> needs </a:t>
            </a:r>
            <a:r>
              <a:rPr lang="fr-FR" sz="2800" dirty="0" err="1"/>
              <a:t>being</a:t>
            </a:r>
            <a:r>
              <a:rPr lang="fr-FR" sz="2800" dirty="0"/>
              <a:t> </a:t>
            </a:r>
            <a:r>
              <a:rPr lang="fr-FR" sz="2800" dirty="0" err="1"/>
              <a:t>solved</a:t>
            </a:r>
            <a:r>
              <a:rPr lang="fr-FR" sz="2800" dirty="0"/>
              <a:t> (Mental </a:t>
            </a:r>
            <a:r>
              <a:rPr lang="fr-FR" sz="2800" dirty="0" err="1" smtClean="0"/>
              <a:t>Ilness</a:t>
            </a:r>
            <a:r>
              <a:rPr lang="fr-FR" sz="2800" dirty="0" smtClean="0"/>
              <a:t> </a:t>
            </a:r>
            <a:r>
              <a:rPr lang="fr-FR" sz="2800" dirty="0"/>
              <a:t>Courts/Drug Courts/ </a:t>
            </a:r>
            <a:r>
              <a:rPr lang="fr-FR" sz="2800" dirty="0" err="1"/>
              <a:t>Domestic</a:t>
            </a:r>
            <a:r>
              <a:rPr lang="fr-FR" sz="2800" dirty="0"/>
              <a:t> Violence Courts/Reentry Courts/etc.)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b="1" dirty="0" err="1"/>
              <a:t>Why</a:t>
            </a:r>
            <a:r>
              <a:rPr lang="fr-FR" sz="2800" b="1" dirty="0"/>
              <a:t> </a:t>
            </a:r>
            <a:r>
              <a:rPr lang="fr-FR" sz="2800" b="1" dirty="0" err="1"/>
              <a:t>specialise</a:t>
            </a:r>
            <a:r>
              <a:rPr lang="fr-FR" sz="2800" dirty="0"/>
              <a:t>?: </a:t>
            </a:r>
            <a:r>
              <a:rPr lang="fr-FR" sz="2800" dirty="0" err="1"/>
              <a:t>trained</a:t>
            </a:r>
            <a:r>
              <a:rPr lang="fr-FR" sz="2800" dirty="0"/>
              <a:t> </a:t>
            </a:r>
            <a:r>
              <a:rPr lang="fr-FR" sz="2800" dirty="0" err="1"/>
              <a:t>judges</a:t>
            </a:r>
            <a:r>
              <a:rPr lang="fr-FR" sz="2800" dirty="0"/>
              <a:t>/</a:t>
            </a:r>
            <a:r>
              <a:rPr lang="fr-FR" sz="2800" dirty="0" err="1"/>
              <a:t>experienced</a:t>
            </a:r>
            <a:r>
              <a:rPr lang="fr-FR" sz="2800" dirty="0"/>
              <a:t> </a:t>
            </a:r>
            <a:r>
              <a:rPr lang="fr-FR" sz="2800" dirty="0" err="1"/>
              <a:t>judges</a:t>
            </a:r>
            <a:r>
              <a:rPr lang="fr-FR" sz="2800" dirty="0"/>
              <a:t> (</a:t>
            </a:r>
            <a:r>
              <a:rPr lang="fr-FR" sz="2800" dirty="0" err="1"/>
              <a:t>Chicken</a:t>
            </a:r>
            <a:r>
              <a:rPr lang="fr-FR" sz="2800" dirty="0"/>
              <a:t> and the Egg or </a:t>
            </a:r>
            <a:r>
              <a:rPr lang="fr-FR" sz="2800" dirty="0" err="1"/>
              <a:t>both</a:t>
            </a:r>
            <a:r>
              <a:rPr lang="fr-FR" sz="2800" dirty="0"/>
              <a:t>?: H-Evans, 2014)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 err="1"/>
              <a:t>There’s</a:t>
            </a:r>
            <a:r>
              <a:rPr lang="fr-FR" sz="2800" dirty="0"/>
              <a:t> a </a:t>
            </a:r>
            <a:r>
              <a:rPr lang="fr-FR" sz="2800" b="1" dirty="0"/>
              <a:t>risk of </a:t>
            </a:r>
            <a:r>
              <a:rPr lang="fr-FR" sz="2800" b="1" dirty="0" err="1"/>
              <a:t>overspecialising</a:t>
            </a:r>
            <a:r>
              <a:rPr lang="fr-FR" sz="2800" b="1" dirty="0"/>
              <a:t> </a:t>
            </a:r>
            <a:r>
              <a:rPr lang="fr-FR" sz="2800" dirty="0"/>
              <a:t>as </a:t>
            </a:r>
            <a:r>
              <a:rPr lang="fr-FR" sz="2800" dirty="0" err="1"/>
              <a:t>some</a:t>
            </a:r>
            <a:r>
              <a:rPr lang="fr-FR" sz="2800" dirty="0"/>
              <a:t> issues are </a:t>
            </a:r>
            <a:r>
              <a:rPr lang="fr-FR" sz="2800" dirty="0" err="1"/>
              <a:t>related</a:t>
            </a:r>
            <a:r>
              <a:rPr lang="fr-FR" sz="2800" dirty="0"/>
              <a:t> (</a:t>
            </a:r>
            <a:r>
              <a:rPr lang="fr-FR" sz="2800" dirty="0" err="1"/>
              <a:t>eg</a:t>
            </a:r>
            <a:r>
              <a:rPr lang="fr-FR" sz="2800" dirty="0"/>
              <a:t> mental </a:t>
            </a:r>
            <a:r>
              <a:rPr lang="fr-FR" sz="2800" dirty="0" err="1"/>
              <a:t>health</a:t>
            </a:r>
            <a:r>
              <a:rPr lang="fr-FR" sz="2800" dirty="0"/>
              <a:t> &amp; </a:t>
            </a:r>
            <a:r>
              <a:rPr lang="fr-FR" sz="2800" dirty="0" err="1"/>
              <a:t>drugs</a:t>
            </a:r>
            <a:r>
              <a:rPr lang="fr-FR" sz="2800" dirty="0"/>
              <a:t> or </a:t>
            </a:r>
            <a:r>
              <a:rPr lang="fr-FR" sz="2800" dirty="0" err="1"/>
              <a:t>distinguishing</a:t>
            </a:r>
            <a:r>
              <a:rPr lang="fr-FR" sz="2800" dirty="0"/>
              <a:t> </a:t>
            </a:r>
            <a:r>
              <a:rPr lang="fr-FR" sz="2800" dirty="0" err="1"/>
              <a:t>between</a:t>
            </a:r>
            <a:r>
              <a:rPr lang="fr-FR" sz="2800" dirty="0"/>
              <a:t> </a:t>
            </a:r>
            <a:r>
              <a:rPr lang="fr-FR" sz="2800" dirty="0" err="1"/>
              <a:t>drug</a:t>
            </a:r>
            <a:r>
              <a:rPr lang="fr-FR" sz="2800" dirty="0"/>
              <a:t> and </a:t>
            </a:r>
            <a:r>
              <a:rPr lang="fr-FR" sz="2800" dirty="0" err="1"/>
              <a:t>alcohol</a:t>
            </a:r>
            <a:r>
              <a:rPr lang="fr-FR" sz="2800" dirty="0"/>
              <a:t> addiction…)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263533"/>
            <a:ext cx="2412000" cy="15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8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4-Problem-Solving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800" dirty="0" err="1" smtClean="0"/>
              <a:t>Remember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PSC are a </a:t>
            </a:r>
            <a:r>
              <a:rPr lang="fr-FR" sz="2800" dirty="0" err="1" smtClean="0"/>
              <a:t>praetorian</a:t>
            </a:r>
            <a:r>
              <a:rPr lang="fr-FR" sz="2800" dirty="0" smtClean="0"/>
              <a:t> </a:t>
            </a:r>
            <a:r>
              <a:rPr lang="fr-FR" sz="2800" dirty="0" err="1" smtClean="0"/>
              <a:t>creation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/>
              <a:t> </a:t>
            </a:r>
            <a:r>
              <a:rPr lang="fr-FR" sz="2800" dirty="0" smtClean="0"/>
              <a:t>the initial goal of </a:t>
            </a:r>
            <a:r>
              <a:rPr lang="fr-FR" sz="2800" dirty="0" err="1" smtClean="0"/>
              <a:t>solving</a:t>
            </a:r>
            <a:r>
              <a:rPr lang="fr-FR" sz="2800" dirty="0" smtClean="0"/>
              <a:t> a local </a:t>
            </a:r>
          </a:p>
          <a:p>
            <a:pPr marL="0" indent="0">
              <a:buNone/>
            </a:pPr>
            <a:r>
              <a:rPr lang="fr-FR" sz="2800" dirty="0" err="1" smtClean="0"/>
              <a:t>problem</a:t>
            </a:r>
            <a:r>
              <a:rPr lang="fr-FR" sz="2800" dirty="0" smtClean="0"/>
              <a:t>…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b="1" dirty="0" smtClean="0"/>
              <a:t>Pb-</a:t>
            </a:r>
            <a:r>
              <a:rPr lang="fr-FR" sz="2800" b="1" dirty="0" err="1" smtClean="0"/>
              <a:t>solving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can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mean</a:t>
            </a:r>
            <a:r>
              <a:rPr lang="fr-FR" sz="2800" dirty="0" smtClean="0"/>
              <a:t>: </a:t>
            </a:r>
          </a:p>
          <a:p>
            <a:pPr marL="0" indent="0">
              <a:buNone/>
            </a:pPr>
            <a:r>
              <a:rPr lang="fr-FR" sz="2800" dirty="0" smtClean="0"/>
              <a:t>1) </a:t>
            </a:r>
            <a:r>
              <a:rPr lang="fr-FR" sz="2800" dirty="0" err="1" smtClean="0"/>
              <a:t>Loose</a:t>
            </a:r>
            <a:r>
              <a:rPr lang="fr-FR" sz="2800" dirty="0" smtClean="0"/>
              <a:t> social </a:t>
            </a:r>
            <a:r>
              <a:rPr lang="fr-FR" sz="2800" dirty="0" err="1" smtClean="0"/>
              <a:t>work</a:t>
            </a:r>
            <a:r>
              <a:rPr lang="fr-FR" sz="2800" dirty="0" smtClean="0"/>
              <a:t>; </a:t>
            </a:r>
          </a:p>
          <a:p>
            <a:pPr marL="0" indent="0">
              <a:buNone/>
            </a:pPr>
            <a:r>
              <a:rPr lang="fr-FR" sz="2800" dirty="0" smtClean="0"/>
              <a:t>2) Risk-Needs-Responsivity (Andrews &amp; Bonta, 2010)</a:t>
            </a:r>
          </a:p>
          <a:p>
            <a:pPr marL="0" indent="0">
              <a:buNone/>
            </a:pPr>
            <a:r>
              <a:rPr lang="fr-FR" sz="2800" dirty="0" smtClean="0"/>
              <a:t>&amp; </a:t>
            </a:r>
            <a:r>
              <a:rPr lang="fr-FR" sz="2800" dirty="0" err="1" smtClean="0"/>
              <a:t>dealing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criminogenic needs </a:t>
            </a:r>
          </a:p>
          <a:p>
            <a:pPr marL="0" indent="0">
              <a:buNone/>
            </a:pPr>
            <a:r>
              <a:rPr lang="fr-FR" sz="2800" dirty="0" smtClean="0"/>
              <a:t>3) Core Correctional Practices (Trotter Style: Trotter, 2015)</a:t>
            </a:r>
          </a:p>
          <a:p>
            <a:pPr>
              <a:buFontTx/>
              <a:buChar char="-"/>
            </a:pPr>
            <a:r>
              <a:rPr lang="fr-FR" sz="2800" dirty="0" smtClean="0"/>
              <a:t>a mix of 2 &amp; 3 ? – </a:t>
            </a:r>
            <a:r>
              <a:rPr lang="fr-FR" sz="2800" dirty="0" err="1" smtClean="0"/>
              <a:t>see</a:t>
            </a:r>
            <a:r>
              <a:rPr lang="fr-FR" sz="2800" dirty="0" smtClean="0"/>
              <a:t> Glasgow model</a:t>
            </a:r>
          </a:p>
          <a:p>
            <a:pPr marL="0" indent="0">
              <a:buNone/>
            </a:pPr>
            <a:endParaRPr lang="fr-F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2160000" cy="162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5- swift and Intermediary Sanctions</a:t>
            </a:r>
            <a:br>
              <a:rPr lang="en-GB" dirty="0" smtClean="0"/>
            </a:br>
            <a:r>
              <a:rPr lang="en-GB" dirty="0" smtClean="0"/>
              <a:t>+ encouragement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2800" dirty="0" err="1" smtClean="0"/>
              <a:t>Remember</a:t>
            </a:r>
            <a:r>
              <a:rPr lang="fr-FR" sz="2800" dirty="0" smtClean="0"/>
              <a:t> the </a:t>
            </a:r>
            <a:r>
              <a:rPr lang="fr-FR" sz="2800" dirty="0" err="1" smtClean="0"/>
              <a:t>Operant</a:t>
            </a:r>
            <a:r>
              <a:rPr lang="fr-FR" sz="2800" dirty="0" smtClean="0"/>
              <a:t> </a:t>
            </a:r>
            <a:r>
              <a:rPr lang="fr-FR" sz="2800" dirty="0" err="1" smtClean="0"/>
              <a:t>Conditioning</a:t>
            </a:r>
            <a:r>
              <a:rPr lang="fr-FR" sz="2800" dirty="0" smtClean="0"/>
              <a:t> and Social Learning </a:t>
            </a:r>
            <a:r>
              <a:rPr lang="fr-FR" sz="2800" dirty="0" err="1" smtClean="0"/>
              <a:t>models</a:t>
            </a:r>
            <a:r>
              <a:rPr lang="fr-FR" sz="2800" dirty="0" smtClean="0"/>
              <a:t> </a:t>
            </a:r>
            <a:r>
              <a:rPr lang="fr-FR" sz="2800" dirty="0" err="1" smtClean="0"/>
              <a:t>which</a:t>
            </a:r>
            <a:r>
              <a:rPr lang="fr-FR" sz="2800" dirty="0" smtClean="0"/>
              <a:t> I </a:t>
            </a:r>
            <a:r>
              <a:rPr lang="fr-FR" sz="2800" dirty="0" err="1" smtClean="0"/>
              <a:t>presented</a:t>
            </a:r>
            <a:r>
              <a:rPr lang="fr-FR" sz="2800" dirty="0" smtClean="0"/>
              <a:t> </a:t>
            </a:r>
            <a:r>
              <a:rPr lang="fr-FR" sz="2800" dirty="0" err="1" smtClean="0"/>
              <a:t>previously</a:t>
            </a: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 err="1" smtClean="0"/>
              <a:t>Here</a:t>
            </a:r>
            <a:r>
              <a:rPr lang="fr-FR" sz="2800" dirty="0" smtClean="0"/>
              <a:t> </a:t>
            </a: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mean</a:t>
            </a:r>
            <a:r>
              <a:rPr lang="fr-FR" sz="2800" dirty="0" smtClean="0"/>
              <a:t>: a </a:t>
            </a:r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swift</a:t>
            </a:r>
            <a:r>
              <a:rPr lang="fr-FR" sz="2800" dirty="0" smtClean="0"/>
              <a:t> or </a:t>
            </a:r>
            <a:r>
              <a:rPr lang="fr-FR" sz="2800" dirty="0" err="1" smtClean="0"/>
              <a:t>immediate</a:t>
            </a:r>
            <a:r>
              <a:rPr lang="fr-FR" sz="2800" dirty="0" smtClean="0"/>
              <a:t> </a:t>
            </a:r>
            <a:r>
              <a:rPr lang="fr-FR" sz="2800" dirty="0" err="1" smtClean="0"/>
              <a:t>reaction</a:t>
            </a:r>
            <a:r>
              <a:rPr lang="fr-FR" sz="2800" dirty="0" smtClean="0"/>
              <a:t> to positive changes (</a:t>
            </a:r>
            <a:r>
              <a:rPr lang="fr-FR" sz="2800" dirty="0" err="1" smtClean="0"/>
              <a:t>praise</a:t>
            </a:r>
            <a:r>
              <a:rPr lang="fr-FR" sz="2800" dirty="0" smtClean="0"/>
              <a:t>, </a:t>
            </a:r>
            <a:r>
              <a:rPr lang="fr-FR" sz="2800" dirty="0" err="1" smtClean="0"/>
              <a:t>perhap</a:t>
            </a:r>
            <a:r>
              <a:rPr lang="fr-FR" sz="2800" dirty="0" smtClean="0"/>
              <a:t> </a:t>
            </a:r>
            <a:r>
              <a:rPr lang="fr-FR" sz="2800" dirty="0" err="1" smtClean="0"/>
              <a:t>reducing</a:t>
            </a:r>
            <a:r>
              <a:rPr lang="fr-FR" sz="2800" dirty="0" smtClean="0"/>
              <a:t> the </a:t>
            </a:r>
            <a:r>
              <a:rPr lang="fr-FR" sz="2800" dirty="0" err="1" smtClean="0"/>
              <a:t>intensity</a:t>
            </a:r>
            <a:r>
              <a:rPr lang="fr-FR" sz="2800" dirty="0" smtClean="0"/>
              <a:t> of supervision…) and to </a:t>
            </a:r>
            <a:r>
              <a:rPr lang="fr-FR" sz="2800" dirty="0" err="1" smtClean="0"/>
              <a:t>negative</a:t>
            </a:r>
            <a:r>
              <a:rPr lang="fr-FR" sz="2800" dirty="0" smtClean="0"/>
              <a:t> changes (</a:t>
            </a:r>
            <a:r>
              <a:rPr lang="fr-FR" sz="2800" dirty="0" err="1" smtClean="0"/>
              <a:t>disappointment</a:t>
            </a:r>
            <a:r>
              <a:rPr lang="fr-FR" sz="2800" dirty="0" smtClean="0"/>
              <a:t>, </a:t>
            </a:r>
            <a:r>
              <a:rPr lang="fr-FR" sz="2800" dirty="0" err="1" smtClean="0"/>
              <a:t>increasing</a:t>
            </a:r>
            <a:r>
              <a:rPr lang="fr-FR" sz="2800" dirty="0" smtClean="0"/>
              <a:t> the </a:t>
            </a:r>
            <a:r>
              <a:rPr lang="fr-FR" sz="2800" dirty="0" err="1" smtClean="0"/>
              <a:t>intensity</a:t>
            </a:r>
            <a:r>
              <a:rPr lang="fr-FR" sz="2800" dirty="0" smtClean="0"/>
              <a:t> of supervision – France </a:t>
            </a:r>
            <a:r>
              <a:rPr lang="fr-FR" sz="2800" dirty="0" err="1" smtClean="0"/>
              <a:t>with</a:t>
            </a:r>
            <a:r>
              <a:rPr lang="fr-FR" sz="2800" dirty="0" smtClean="0"/>
              <a:t> Probation </a:t>
            </a:r>
            <a:r>
              <a:rPr lang="fr-FR" sz="2800" dirty="0" err="1" smtClean="0"/>
              <a:t>Orders</a:t>
            </a:r>
            <a:r>
              <a:rPr lang="fr-FR" sz="2800" dirty="0" smtClean="0"/>
              <a:t>: </a:t>
            </a:r>
            <a:r>
              <a:rPr lang="fr-FR" sz="2800" dirty="0" err="1" smtClean="0"/>
              <a:t>prolonging</a:t>
            </a:r>
            <a:r>
              <a:rPr lang="fr-FR" sz="2800" dirty="0" smtClean="0"/>
              <a:t> the </a:t>
            </a:r>
            <a:r>
              <a:rPr lang="fr-FR" sz="2800" dirty="0" err="1" smtClean="0"/>
              <a:t>order</a:t>
            </a:r>
            <a:r>
              <a:rPr lang="fr-FR" sz="2800" dirty="0" smtClean="0"/>
              <a:t>) or violations (sanctions, </a:t>
            </a:r>
            <a:r>
              <a:rPr lang="fr-FR" sz="2800" dirty="0" err="1" smtClean="0"/>
              <a:t>including</a:t>
            </a:r>
            <a:r>
              <a:rPr lang="fr-FR" sz="2800" dirty="0" smtClean="0"/>
              <a:t>  short </a:t>
            </a:r>
            <a:r>
              <a:rPr lang="fr-FR" sz="2800" dirty="0" err="1" smtClean="0"/>
              <a:t>periods</a:t>
            </a:r>
            <a:r>
              <a:rPr lang="fr-FR" sz="2800" dirty="0" smtClean="0"/>
              <a:t> of time in </a:t>
            </a:r>
            <a:r>
              <a:rPr lang="fr-FR" sz="2800" dirty="0" err="1" smtClean="0"/>
              <a:t>jail</a:t>
            </a:r>
            <a:r>
              <a:rPr lang="fr-FR" sz="2800" dirty="0" smtClean="0"/>
              <a:t>…)</a:t>
            </a:r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Best parenting: </a:t>
            </a:r>
            <a:r>
              <a:rPr lang="fr-FR" sz="2800" dirty="0" err="1" smtClean="0"/>
              <a:t>authoritative</a:t>
            </a:r>
            <a:r>
              <a:rPr lang="fr-FR" sz="2800" dirty="0" smtClean="0"/>
              <a:t>: high </a:t>
            </a:r>
            <a:r>
              <a:rPr lang="fr-FR" sz="2800" dirty="0" err="1" smtClean="0"/>
              <a:t>enough</a:t>
            </a:r>
            <a:r>
              <a:rPr lang="fr-FR" sz="2800" dirty="0" smtClean="0"/>
              <a:t> expectations (but </a:t>
            </a:r>
            <a:r>
              <a:rPr lang="fr-FR" sz="2800" dirty="0" err="1" smtClean="0"/>
              <a:t>depending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child</a:t>
            </a:r>
            <a:r>
              <a:rPr lang="fr-FR" sz="2800" dirty="0" smtClean="0"/>
              <a:t>)/</a:t>
            </a:r>
            <a:r>
              <a:rPr lang="fr-FR" sz="2800" dirty="0" err="1" smtClean="0"/>
              <a:t>praise</a:t>
            </a:r>
            <a:r>
              <a:rPr lang="fr-FR" sz="2800" dirty="0" smtClean="0"/>
              <a:t>/shows </a:t>
            </a:r>
            <a:r>
              <a:rPr lang="fr-FR" sz="2800" dirty="0" err="1" smtClean="0"/>
              <a:t>disaprovement</a:t>
            </a:r>
            <a:r>
              <a:rPr lang="fr-FR" sz="2800" dirty="0" smtClean="0"/>
              <a:t>/constant attention, </a:t>
            </a:r>
            <a:r>
              <a:rPr lang="fr-FR" sz="2800" dirty="0" err="1" smtClean="0"/>
              <a:t>reactions</a:t>
            </a:r>
            <a:r>
              <a:rPr lang="fr-FR" sz="2800" dirty="0" smtClean="0"/>
              <a:t> and supervision </a:t>
            </a:r>
            <a:r>
              <a:rPr lang="en-US" sz="2400" dirty="0" smtClean="0"/>
              <a:t>(</a:t>
            </a:r>
            <a:r>
              <a:rPr lang="en-US" sz="2400" dirty="0" err="1" smtClean="0"/>
              <a:t>eg</a:t>
            </a:r>
            <a:r>
              <a:rPr lang="en-US" sz="2400" dirty="0" smtClean="0"/>
              <a:t>: </a:t>
            </a:r>
            <a:r>
              <a:rPr lang="en-US" sz="2400" dirty="0" err="1" smtClean="0"/>
              <a:t>Alizadeh</a:t>
            </a:r>
            <a:r>
              <a:rPr lang="fr-FR" sz="2400" dirty="0" smtClean="0"/>
              <a:t>et </a:t>
            </a:r>
            <a:r>
              <a:rPr lang="fr-FR" sz="2400" dirty="0" err="1" smtClean="0"/>
              <a:t>alii</a:t>
            </a:r>
            <a:r>
              <a:rPr lang="fr-FR" sz="2400" dirty="0" smtClean="0"/>
              <a:t>, 2011). </a:t>
            </a:r>
            <a:r>
              <a:rPr lang="fr-FR" sz="2400" dirty="0" err="1" smtClean="0"/>
              <a:t>Telling</a:t>
            </a:r>
            <a:r>
              <a:rPr lang="fr-FR" sz="2400" dirty="0" smtClean="0"/>
              <a:t> a </a:t>
            </a:r>
            <a:r>
              <a:rPr lang="fr-FR" sz="2400" dirty="0" err="1" smtClean="0"/>
              <a:t>child</a:t>
            </a:r>
            <a:r>
              <a:rPr lang="fr-FR" sz="2400" dirty="0" smtClean="0"/>
              <a:t> ‘</a:t>
            </a:r>
            <a:r>
              <a:rPr lang="fr-FR" sz="2400" dirty="0" err="1" smtClean="0"/>
              <a:t>you</a:t>
            </a:r>
            <a:r>
              <a:rPr lang="fr-FR" sz="2400" dirty="0" smtClean="0"/>
              <a:t> have been </a:t>
            </a:r>
            <a:r>
              <a:rPr lang="fr-FR" sz="2400" dirty="0" err="1" smtClean="0"/>
              <a:t>bad</a:t>
            </a:r>
            <a:r>
              <a:rPr lang="fr-FR" sz="2400" dirty="0" smtClean="0"/>
              <a:t>, </a:t>
            </a:r>
            <a:r>
              <a:rPr lang="fr-FR" sz="2400" dirty="0" err="1" smtClean="0"/>
              <a:t>I’ll</a:t>
            </a:r>
            <a:r>
              <a:rPr lang="fr-FR" sz="2400" dirty="0" smtClean="0"/>
              <a:t> </a:t>
            </a:r>
            <a:r>
              <a:rPr lang="fr-FR" sz="2400" dirty="0" err="1" smtClean="0"/>
              <a:t>punish</a:t>
            </a:r>
            <a:r>
              <a:rPr lang="fr-FR" sz="2400" dirty="0" smtClean="0"/>
              <a:t> </a:t>
            </a:r>
            <a:r>
              <a:rPr lang="fr-FR" sz="2400" dirty="0" err="1" smtClean="0"/>
              <a:t>you</a:t>
            </a:r>
            <a:r>
              <a:rPr lang="fr-FR" sz="2400" dirty="0" smtClean="0"/>
              <a:t> in six </a:t>
            </a:r>
            <a:r>
              <a:rPr lang="fr-FR" sz="2400" dirty="0" err="1" smtClean="0"/>
              <a:t>months</a:t>
            </a:r>
            <a:r>
              <a:rPr lang="fr-FR" sz="2400" dirty="0" smtClean="0"/>
              <a:t> if I have the time’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highly</a:t>
            </a:r>
            <a:r>
              <a:rPr lang="fr-FR" sz="2400" dirty="0" smtClean="0"/>
              <a:t> </a:t>
            </a:r>
            <a:r>
              <a:rPr lang="fr-FR" sz="2400" dirty="0" err="1" smtClean="0"/>
              <a:t>unlikely</a:t>
            </a:r>
            <a:r>
              <a:rPr lang="fr-FR" sz="2400" dirty="0" smtClean="0"/>
              <a:t> to </a:t>
            </a:r>
            <a:r>
              <a:rPr lang="fr-FR" sz="2400" dirty="0" err="1" smtClean="0"/>
              <a:t>work</a:t>
            </a:r>
            <a:r>
              <a:rPr lang="fr-FR" sz="2400" dirty="0" smtClean="0"/>
              <a:t>. </a:t>
            </a:r>
          </a:p>
          <a:p>
            <a:pPr marL="0" indent="0">
              <a:buNone/>
            </a:pPr>
            <a:r>
              <a:rPr lang="fr-FR" sz="2400" dirty="0" smtClean="0"/>
              <a:t>PSC: ‘tough love’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err="1" smtClean="0"/>
              <a:t>Also</a:t>
            </a:r>
            <a:r>
              <a:rPr lang="fr-FR" sz="2400" dirty="0" smtClean="0"/>
              <a:t> important: self-</a:t>
            </a:r>
            <a:r>
              <a:rPr lang="fr-FR" sz="2400" dirty="0" err="1" smtClean="0"/>
              <a:t>determination</a:t>
            </a:r>
            <a:r>
              <a:rPr lang="fr-FR" sz="2400" dirty="0" smtClean="0"/>
              <a:t> (</a:t>
            </a:r>
            <a:r>
              <a:rPr lang="fr-FR" sz="2400" dirty="0" err="1" smtClean="0"/>
              <a:t>theory</a:t>
            </a:r>
            <a:r>
              <a:rPr lang="fr-FR" sz="2400" dirty="0" smtClean="0"/>
              <a:t>) + </a:t>
            </a:r>
            <a:r>
              <a:rPr lang="fr-FR" sz="2400" dirty="0" err="1" smtClean="0"/>
              <a:t>autonomy</a:t>
            </a:r>
            <a:r>
              <a:rPr lang="fr-FR" sz="2400" dirty="0" smtClean="0"/>
              <a:t> support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i="1" dirty="0" err="1" smtClean="0">
                <a:solidFill>
                  <a:srgbClr val="7030A0"/>
                </a:solidFill>
              </a:rPr>
              <a:t>What</a:t>
            </a:r>
            <a:r>
              <a:rPr lang="fr-FR" sz="2400" i="1" dirty="0" smtClean="0">
                <a:solidFill>
                  <a:srgbClr val="7030A0"/>
                </a:solidFill>
              </a:rPr>
              <a:t> </a:t>
            </a:r>
            <a:r>
              <a:rPr lang="fr-FR" sz="2400" i="1" dirty="0" err="1" smtClean="0">
                <a:solidFill>
                  <a:srgbClr val="7030A0"/>
                </a:solidFill>
              </a:rPr>
              <a:t>kind</a:t>
            </a:r>
            <a:r>
              <a:rPr lang="fr-FR" sz="2400" i="1" dirty="0" smtClean="0">
                <a:solidFill>
                  <a:srgbClr val="7030A0"/>
                </a:solidFill>
              </a:rPr>
              <a:t> of ‘parents’ are French </a:t>
            </a:r>
            <a:r>
              <a:rPr lang="fr-FR" sz="2400" i="1" dirty="0" err="1" smtClean="0">
                <a:solidFill>
                  <a:srgbClr val="7030A0"/>
                </a:solidFill>
              </a:rPr>
              <a:t>judges</a:t>
            </a:r>
            <a:r>
              <a:rPr lang="fr-FR" sz="2400" i="1" dirty="0" smtClean="0">
                <a:solidFill>
                  <a:srgbClr val="7030A0"/>
                </a:solidFill>
              </a:rPr>
              <a:t>?</a:t>
            </a:r>
            <a:endParaRPr lang="fr-FR" sz="2800" i="1" dirty="0">
              <a:solidFill>
                <a:srgbClr val="7030A0"/>
              </a:solidFill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nl-NL" sz="1800" dirty="0" smtClean="0"/>
              <a:t> </a:t>
            </a:r>
            <a:endParaRPr lang="nl-NL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13176"/>
            <a:ext cx="1764000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9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6-Collaborative &amp; Interagency Work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dirty="0" smtClean="0"/>
              <a:t>Collaboration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mean</a:t>
            </a:r>
            <a:r>
              <a:rPr lang="fr-FR" dirty="0" smtClean="0"/>
              <a:t> a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things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b="1" dirty="0" err="1" smtClean="0"/>
              <a:t>Collaborating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the </a:t>
            </a:r>
            <a:r>
              <a:rPr lang="fr-FR" b="1" dirty="0" err="1" smtClean="0"/>
              <a:t>probationer</a:t>
            </a:r>
            <a:r>
              <a:rPr lang="fr-FR" b="1" dirty="0" smtClean="0"/>
              <a:t>/service user</a:t>
            </a:r>
          </a:p>
          <a:p>
            <a:pPr marL="0" indent="0">
              <a:buNone/>
            </a:pPr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essential. The </a:t>
            </a:r>
            <a:r>
              <a:rPr lang="fr-FR" dirty="0" err="1" smtClean="0"/>
              <a:t>treatment</a:t>
            </a:r>
            <a:r>
              <a:rPr lang="fr-FR" dirty="0" smtClean="0"/>
              <a:t> and supervision plan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negotiated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person</a:t>
            </a:r>
            <a:r>
              <a:rPr lang="fr-FR" dirty="0" smtClean="0"/>
              <a:t> (Trotter, 2015+ Self-</a:t>
            </a:r>
            <a:r>
              <a:rPr lang="fr-FR" dirty="0" err="1" smtClean="0"/>
              <a:t>determination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r>
              <a:rPr lang="fr-FR" dirty="0" smtClean="0"/>
              <a:t>), i.e. </a:t>
            </a:r>
            <a:r>
              <a:rPr lang="fr-FR" dirty="0" err="1" smtClean="0"/>
              <a:t>midway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imposing</a:t>
            </a:r>
            <a:r>
              <a:rPr lang="fr-FR" dirty="0" smtClean="0"/>
              <a:t> and </a:t>
            </a:r>
            <a:r>
              <a:rPr lang="fr-FR" dirty="0" err="1" smtClean="0"/>
              <a:t>letting</a:t>
            </a:r>
            <a:r>
              <a:rPr lang="fr-FR" dirty="0" smtClean="0"/>
              <a:t> the </a:t>
            </a:r>
            <a:r>
              <a:rPr lang="fr-FR" dirty="0" err="1" smtClean="0"/>
              <a:t>person</a:t>
            </a:r>
            <a:r>
              <a:rPr lang="fr-FR" dirty="0" smtClean="0"/>
              <a:t> do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wants</a:t>
            </a:r>
            <a:r>
              <a:rPr lang="fr-FR" dirty="0" smtClean="0"/>
              <a:t>… (Trotter, 2015). Not an </a:t>
            </a:r>
            <a:r>
              <a:rPr lang="fr-FR" dirty="0" err="1" smtClean="0"/>
              <a:t>easy</a:t>
            </a:r>
            <a:r>
              <a:rPr lang="fr-FR" dirty="0" smtClean="0"/>
              <a:t> </a:t>
            </a:r>
            <a:r>
              <a:rPr lang="fr-FR" dirty="0" err="1" smtClean="0"/>
              <a:t>thing</a:t>
            </a:r>
            <a:r>
              <a:rPr lang="fr-FR" dirty="0" smtClean="0"/>
              <a:t> and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the </a:t>
            </a:r>
            <a:r>
              <a:rPr lang="fr-FR" dirty="0" err="1" smtClean="0"/>
              <a:t>theory</a:t>
            </a:r>
            <a:r>
              <a:rPr lang="fr-FR" dirty="0" smtClean="0"/>
              <a:t> of consent </a:t>
            </a:r>
            <a:r>
              <a:rPr lang="fr-FR" dirty="0" err="1" smtClean="0"/>
              <a:t>which</a:t>
            </a:r>
            <a:r>
              <a:rPr lang="fr-FR" dirty="0" smtClean="0"/>
              <a:t> I </a:t>
            </a:r>
            <a:r>
              <a:rPr lang="fr-FR" dirty="0" err="1" smtClean="0"/>
              <a:t>presented</a:t>
            </a:r>
            <a:r>
              <a:rPr lang="fr-FR" dirty="0" smtClean="0"/>
              <a:t> </a:t>
            </a:r>
            <a:r>
              <a:rPr lang="fr-FR" dirty="0" err="1" smtClean="0"/>
              <a:t>previously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useful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r>
              <a:rPr lang="fr-FR" dirty="0" err="1" smtClean="0"/>
              <a:t>Again</a:t>
            </a:r>
            <a:r>
              <a:rPr lang="fr-FR" dirty="0" smtClean="0"/>
              <a:t>, the </a:t>
            </a:r>
            <a:r>
              <a:rPr lang="fr-FR" dirty="0" err="1" smtClean="0"/>
              <a:t>idea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: </a:t>
            </a:r>
            <a:r>
              <a:rPr lang="fr-FR" dirty="0" err="1" smtClean="0"/>
              <a:t>doing</a:t>
            </a:r>
            <a:r>
              <a:rPr lang="fr-FR" dirty="0" smtClean="0"/>
              <a:t> </a:t>
            </a:r>
            <a:r>
              <a:rPr lang="fr-FR" dirty="0" err="1" smtClean="0"/>
              <a:t>things</a:t>
            </a:r>
            <a:r>
              <a:rPr lang="fr-FR" dirty="0" smtClean="0"/>
              <a:t> </a:t>
            </a:r>
            <a:r>
              <a:rPr lang="fr-FR" i="1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person</a:t>
            </a:r>
            <a:r>
              <a:rPr lang="fr-FR" dirty="0" smtClean="0"/>
              <a:t> </a:t>
            </a:r>
            <a:r>
              <a:rPr lang="fr-FR" dirty="0" err="1" smtClean="0"/>
              <a:t>rather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i="1" dirty="0" smtClean="0"/>
              <a:t>to</a:t>
            </a:r>
            <a:r>
              <a:rPr lang="fr-FR" dirty="0" smtClean="0"/>
              <a:t> the </a:t>
            </a:r>
            <a:r>
              <a:rPr lang="fr-FR" dirty="0" err="1" smtClean="0"/>
              <a:t>person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b="1" dirty="0" err="1" smtClean="0"/>
              <a:t>Collaborating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service </a:t>
            </a:r>
            <a:r>
              <a:rPr lang="fr-FR" b="1" dirty="0" err="1" smtClean="0"/>
              <a:t>users</a:t>
            </a:r>
            <a:r>
              <a:rPr lang="fr-FR" b="1" dirty="0" smtClean="0"/>
              <a:t>’ </a:t>
            </a:r>
            <a:r>
              <a:rPr lang="fr-FR" b="1" dirty="0" err="1" smtClean="0"/>
              <a:t>families</a:t>
            </a:r>
            <a:r>
              <a:rPr lang="fr-FR" dirty="0" smtClean="0"/>
              <a:t>: Drug </a:t>
            </a:r>
            <a:r>
              <a:rPr lang="fr-FR" dirty="0" err="1" smtClean="0"/>
              <a:t>users</a:t>
            </a:r>
            <a:r>
              <a:rPr lang="fr-FR" dirty="0" smtClean="0"/>
              <a:t> /</a:t>
            </a:r>
            <a:r>
              <a:rPr lang="fr-FR" dirty="0" err="1" smtClean="0"/>
              <a:t>probationers</a:t>
            </a:r>
            <a:r>
              <a:rPr lang="fr-FR" dirty="0" smtClean="0"/>
              <a:t> are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reintegrated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something</a:t>
            </a:r>
            <a:r>
              <a:rPr lang="fr-FR" dirty="0" smtClean="0"/>
              <a:t>. This </a:t>
            </a:r>
            <a:r>
              <a:rPr lang="fr-FR" dirty="0" err="1" smtClean="0"/>
              <a:t>means</a:t>
            </a:r>
            <a:r>
              <a:rPr lang="fr-FR" dirty="0" smtClean="0"/>
              <a:t> the </a:t>
            </a:r>
            <a:r>
              <a:rPr lang="fr-FR" dirty="0" err="1" smtClean="0"/>
              <a:t>community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following</a:t>
            </a:r>
            <a:r>
              <a:rPr lang="fr-FR" dirty="0" smtClean="0"/>
              <a:t> slide) and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families</a:t>
            </a:r>
            <a:r>
              <a:rPr lang="fr-FR" dirty="0" smtClean="0"/>
              <a:t>. </a:t>
            </a:r>
            <a:r>
              <a:rPr lang="fr-FR" dirty="0" err="1" smtClean="0"/>
              <a:t>Emotional</a:t>
            </a:r>
            <a:r>
              <a:rPr lang="fr-FR" dirty="0" smtClean="0"/>
              <a:t> dimension to </a:t>
            </a:r>
            <a:r>
              <a:rPr lang="fr-FR" dirty="0" err="1" smtClean="0"/>
              <a:t>this</a:t>
            </a:r>
            <a:r>
              <a:rPr lang="fr-FR" dirty="0" smtClean="0"/>
              <a:t>… The </a:t>
            </a:r>
            <a:r>
              <a:rPr lang="fr-FR" dirty="0" err="1" smtClean="0"/>
              <a:t>Criminal</a:t>
            </a:r>
            <a:r>
              <a:rPr lang="fr-FR" dirty="0" smtClean="0"/>
              <a:t> Justice System </a:t>
            </a:r>
            <a:r>
              <a:rPr lang="fr-FR" dirty="0" err="1" smtClean="0"/>
              <a:t>cannot</a:t>
            </a:r>
            <a:r>
              <a:rPr lang="fr-FR" dirty="0" smtClean="0"/>
              <a:t> do </a:t>
            </a:r>
            <a:r>
              <a:rPr lang="fr-FR" dirty="0" err="1" smtClean="0"/>
              <a:t>everything</a:t>
            </a:r>
            <a:r>
              <a:rPr lang="fr-FR" dirty="0" smtClean="0"/>
              <a:t>. It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expect</a:t>
            </a:r>
            <a:r>
              <a:rPr lang="fr-FR" dirty="0" smtClean="0"/>
              <a:t> </a:t>
            </a:r>
            <a:r>
              <a:rPr lang="fr-FR" dirty="0" err="1" smtClean="0"/>
              <a:t>families</a:t>
            </a:r>
            <a:r>
              <a:rPr lang="fr-FR" dirty="0" smtClean="0"/>
              <a:t> to do </a:t>
            </a:r>
            <a:r>
              <a:rPr lang="fr-FR" dirty="0" err="1" smtClean="0"/>
              <a:t>everything</a:t>
            </a:r>
            <a:r>
              <a:rPr lang="fr-FR" dirty="0" smtClean="0"/>
              <a:t> </a:t>
            </a:r>
            <a:r>
              <a:rPr lang="fr-FR" dirty="0" err="1" smtClean="0"/>
              <a:t>either</a:t>
            </a:r>
            <a:r>
              <a:rPr lang="fr-FR" dirty="0" smtClean="0"/>
              <a:t> (= to a </a:t>
            </a:r>
            <a:r>
              <a:rPr lang="fr-FR" dirty="0" err="1" smtClean="0"/>
              <a:t>great</a:t>
            </a:r>
            <a:r>
              <a:rPr lang="fr-FR" dirty="0" smtClean="0"/>
              <a:t> </a:t>
            </a:r>
            <a:r>
              <a:rPr lang="fr-FR" dirty="0" err="1" smtClean="0"/>
              <a:t>extent</a:t>
            </a:r>
            <a:r>
              <a:rPr lang="fr-FR" dirty="0" smtClean="0"/>
              <a:t> French model)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associating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and </a:t>
            </a:r>
            <a:r>
              <a:rPr lang="fr-FR" dirty="0" err="1" smtClean="0"/>
              <a:t>respecting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agency</a:t>
            </a:r>
            <a:r>
              <a:rPr lang="fr-FR" dirty="0" smtClean="0"/>
              <a:t>, but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… </a:t>
            </a:r>
          </a:p>
          <a:p>
            <a:pPr marL="0" indent="0">
              <a:buNone/>
            </a:pPr>
            <a:r>
              <a:rPr lang="fr-FR" dirty="0">
                <a:solidFill>
                  <a:srgbClr val="7030A0"/>
                </a:solidFill>
              </a:rPr>
              <a:t>« </a:t>
            </a:r>
            <a:r>
              <a:rPr lang="fr-FR" dirty="0" smtClean="0">
                <a:solidFill>
                  <a:srgbClr val="7030A0"/>
                </a:solidFill>
              </a:rPr>
              <a:t>of the </a:t>
            </a:r>
            <a:r>
              <a:rPr lang="fr-FR" dirty="0" err="1" smtClean="0">
                <a:solidFill>
                  <a:srgbClr val="7030A0"/>
                </a:solidFill>
              </a:rPr>
              <a:t>guys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err="1" smtClean="0">
                <a:solidFill>
                  <a:srgbClr val="7030A0"/>
                </a:solidFill>
              </a:rPr>
              <a:t>desist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err="1" smtClean="0">
                <a:solidFill>
                  <a:srgbClr val="7030A0"/>
                </a:solidFill>
              </a:rPr>
              <a:t>it’s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err="1" smtClean="0">
                <a:solidFill>
                  <a:srgbClr val="7030A0"/>
                </a:solidFill>
              </a:rPr>
              <a:t>thanks</a:t>
            </a:r>
            <a:r>
              <a:rPr lang="fr-FR" dirty="0" smtClean="0">
                <a:solidFill>
                  <a:srgbClr val="7030A0"/>
                </a:solidFill>
              </a:rPr>
              <a:t> to </a:t>
            </a:r>
            <a:r>
              <a:rPr lang="fr-FR" dirty="0" err="1" smtClean="0">
                <a:solidFill>
                  <a:srgbClr val="7030A0"/>
                </a:solidFill>
              </a:rPr>
              <a:t>them</a:t>
            </a:r>
            <a:r>
              <a:rPr lang="fr-FR" dirty="0" smtClean="0">
                <a:solidFill>
                  <a:srgbClr val="7030A0"/>
                </a:solidFill>
              </a:rPr>
              <a:t>, not </a:t>
            </a:r>
            <a:r>
              <a:rPr lang="fr-FR" dirty="0" err="1" smtClean="0">
                <a:solidFill>
                  <a:srgbClr val="7030A0"/>
                </a:solidFill>
              </a:rPr>
              <a:t>thanks</a:t>
            </a:r>
            <a:r>
              <a:rPr lang="fr-FR" dirty="0" smtClean="0">
                <a:solidFill>
                  <a:srgbClr val="7030A0"/>
                </a:solidFill>
              </a:rPr>
              <a:t> to us</a:t>
            </a:r>
            <a:r>
              <a:rPr lang="fr-FR" dirty="0">
                <a:solidFill>
                  <a:srgbClr val="7030A0"/>
                </a:solidFill>
              </a:rPr>
              <a:t> » (JAP, 11 </a:t>
            </a:r>
            <a:r>
              <a:rPr lang="fr-FR" dirty="0" err="1">
                <a:solidFill>
                  <a:srgbClr val="7030A0"/>
                </a:solidFill>
              </a:rPr>
              <a:t>dec</a:t>
            </a:r>
            <a:r>
              <a:rPr lang="fr-FR" dirty="0">
                <a:solidFill>
                  <a:srgbClr val="7030A0"/>
                </a:solidFill>
              </a:rPr>
              <a:t>. 2015)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b="1" dirty="0" err="1" smtClean="0"/>
              <a:t>Collaborating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other</a:t>
            </a:r>
            <a:r>
              <a:rPr lang="fr-FR" b="1" dirty="0" smtClean="0"/>
              <a:t> </a:t>
            </a:r>
            <a:r>
              <a:rPr lang="fr-FR" b="1" dirty="0" err="1" smtClean="0"/>
              <a:t>agencies</a:t>
            </a:r>
            <a:r>
              <a:rPr lang="fr-FR" b="1" dirty="0" smtClean="0"/>
              <a:t> </a:t>
            </a:r>
            <a:r>
              <a:rPr lang="fr-FR" dirty="0" smtClean="0"/>
              <a:t>and in </a:t>
            </a:r>
            <a:r>
              <a:rPr lang="fr-FR" dirty="0" err="1" smtClean="0"/>
              <a:t>this</a:t>
            </a:r>
            <a:r>
              <a:rPr lang="fr-FR" dirty="0" smtClean="0"/>
              <a:t> case </a:t>
            </a:r>
            <a:r>
              <a:rPr lang="fr-FR" dirty="0" err="1" smtClean="0"/>
              <a:t>can</a:t>
            </a:r>
            <a:r>
              <a:rPr lang="fr-FR" dirty="0" smtClean="0"/>
              <a:t> have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meanings</a:t>
            </a:r>
            <a:r>
              <a:rPr lang="fr-FR" dirty="0" smtClean="0"/>
              <a:t>: </a:t>
            </a:r>
            <a:r>
              <a:rPr lang="fr-FR" dirty="0" err="1" smtClean="0"/>
              <a:t>referral</a:t>
            </a:r>
            <a:r>
              <a:rPr lang="fr-FR" dirty="0" smtClean="0"/>
              <a:t> and </a:t>
            </a:r>
            <a:r>
              <a:rPr lang="fr-FR" dirty="0" err="1" smtClean="0"/>
              <a:t>sequential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/</a:t>
            </a:r>
            <a:r>
              <a:rPr lang="fr-FR" dirty="0" err="1" smtClean="0"/>
              <a:t>integrative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(</a:t>
            </a:r>
            <a:r>
              <a:rPr lang="fr-FR" dirty="0" err="1" smtClean="0"/>
              <a:t>I’ll</a:t>
            </a:r>
            <a:r>
              <a:rPr lang="fr-FR" dirty="0" smtClean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 back to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tomorrow</a:t>
            </a:r>
            <a:r>
              <a:rPr lang="fr-FR" dirty="0" smtClean="0"/>
              <a:t> as </a:t>
            </a: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essential, and at the </a:t>
            </a:r>
            <a:r>
              <a:rPr lang="fr-FR" dirty="0" err="1" smtClean="0"/>
              <a:t>same</a:t>
            </a:r>
            <a:r>
              <a:rPr lang="fr-FR" dirty="0" smtClean="0"/>
              <a:t> time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problematic</a:t>
            </a:r>
            <a:r>
              <a:rPr lang="fr-FR" dirty="0" smtClean="0"/>
              <a:t> in France,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warrants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2295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7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7-Community Based Justice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The first PSC was a Community Court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idea is not only to solve a crime and drug issue, but to improve the well-being of  a community and solve its problems (the damage caused by drug epidemics and the crimes committed)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idea is also to think about the wider society at least, locally, and improve public perception of the Justice System (‘</a:t>
            </a:r>
            <a:r>
              <a:rPr lang="en-GB" i="1" dirty="0" smtClean="0"/>
              <a:t>it sorts our problems out</a:t>
            </a:r>
            <a:r>
              <a:rPr lang="en-GB" dirty="0" smtClean="0"/>
              <a:t>’)+ to involve the community (</a:t>
            </a:r>
            <a:r>
              <a:rPr lang="en-GB" i="1" dirty="0" smtClean="0"/>
              <a:t>’our</a:t>
            </a:r>
            <a:r>
              <a:rPr lang="en-GB" dirty="0" smtClean="0"/>
              <a:t> tribunal’)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And of course: PSC being based on an interagency integrated model, it can only work in a local/community embedded basis.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07" y="29290"/>
            <a:ext cx="2412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5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1372</TotalTime>
  <Words>1762</Words>
  <Application>Microsoft Office PowerPoint</Application>
  <PresentationFormat>Affichage à l'écran (4:3)</PresentationFormat>
  <Paragraphs>168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Débit</vt:lpstr>
      <vt:lpstr>What Works with PSC &amp; Drug Courts</vt:lpstr>
      <vt:lpstr>10 main or key components</vt:lpstr>
      <vt:lpstr>1-Judicial Supervision</vt:lpstr>
      <vt:lpstr>2-Public and Fair Hearings</vt:lpstr>
      <vt:lpstr>3-Specialisation</vt:lpstr>
      <vt:lpstr>4-Problem-Solving</vt:lpstr>
      <vt:lpstr>5- swift and Intermediary Sanctions + encouragement</vt:lpstr>
      <vt:lpstr>6-Collaborative &amp; Interagency Work</vt:lpstr>
      <vt:lpstr>7-Community Based Justice</vt:lpstr>
      <vt:lpstr>8-One Stop Shop</vt:lpstr>
      <vt:lpstr>9-Frequent Drug  Testing</vt:lpstr>
      <vt:lpstr>10-Desistance  Rituals</vt:lpstr>
      <vt:lpstr>And Only Non-Violent Offenders?</vt:lpstr>
      <vt:lpstr>But Also…</vt:lpstr>
      <vt:lpstr>References  </vt:lpstr>
      <vt:lpstr>Merci! Thank you!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</dc:creator>
  <cp:lastModifiedBy>FORMATION</cp:lastModifiedBy>
  <cp:revision>517</cp:revision>
  <dcterms:created xsi:type="dcterms:W3CDTF">2012-04-20T15:02:47Z</dcterms:created>
  <dcterms:modified xsi:type="dcterms:W3CDTF">2015-12-17T06:53:54Z</dcterms:modified>
</cp:coreProperties>
</file>