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3" r:id="rId4"/>
    <p:sldId id="284" r:id="rId5"/>
    <p:sldId id="259" r:id="rId6"/>
    <p:sldId id="260" r:id="rId7"/>
    <p:sldId id="278" r:id="rId8"/>
    <p:sldId id="280" r:id="rId9"/>
    <p:sldId id="285" r:id="rId10"/>
    <p:sldId id="272" r:id="rId11"/>
    <p:sldId id="268" r:id="rId12"/>
    <p:sldId id="26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90" d="100"/>
          <a:sy n="90" d="100"/>
        </p:scale>
        <p:origin x="-816" y="7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EC66FCB1-F366-4538-9D55-2AB1D956C760}" type="datetimeFigureOut">
              <a:rPr lang="fr-FR" smtClean="0"/>
              <a:t>17/12/2015</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BD742C4A-6581-4A5D-98F8-E6DD021E491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EC66FCB1-F366-4538-9D55-2AB1D956C760}" type="datetimeFigureOut">
              <a:rPr lang="fr-FR" smtClean="0"/>
              <a:t>17/12/2015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EC66FCB1-F366-4538-9D55-2AB1D956C760}" type="datetimeFigureOut">
              <a:rPr lang="fr-FR" smtClean="0"/>
              <a:t>17/12/2015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EC66FCB1-F366-4538-9D55-2AB1D956C760}" type="datetimeFigureOut">
              <a:rPr lang="fr-FR" smtClean="0"/>
              <a:t>17/12/2015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EC66FCB1-F366-4538-9D55-2AB1D956C760}" type="datetimeFigureOut">
              <a:rPr lang="fr-FR" smtClean="0"/>
              <a:t>17/12/2015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D742C4A-6581-4A5D-98F8-E6DD021E4919}"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EC66FCB1-F366-4538-9D55-2AB1D956C760}" type="datetimeFigureOut">
              <a:rPr lang="fr-FR" smtClean="0"/>
              <a:t>17/12/2015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EC66FCB1-F366-4538-9D55-2AB1D956C760}" type="datetimeFigureOut">
              <a:rPr lang="fr-FR" smtClean="0"/>
              <a:t>17/12/2015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EC66FCB1-F366-4538-9D55-2AB1D956C760}" type="datetimeFigureOut">
              <a:rPr lang="fr-FR" smtClean="0"/>
              <a:t>17/12/2015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66FCB1-F366-4538-9D55-2AB1D956C760}" type="datetimeFigureOut">
              <a:rPr lang="fr-FR" smtClean="0"/>
              <a:t>17/12/2015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EC66FCB1-F366-4538-9D55-2AB1D956C760}" type="datetimeFigureOut">
              <a:rPr lang="fr-FR" smtClean="0"/>
              <a:t>17/12/2015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D742C4A-6581-4A5D-98F8-E6DD021E4919}"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EC66FCB1-F366-4538-9D55-2AB1D956C760}" type="datetimeFigureOut">
              <a:rPr lang="fr-FR" smtClean="0"/>
              <a:t>17/12/2015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BD742C4A-6581-4A5D-98F8-E6DD021E4919}"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C66FCB1-F366-4538-9D55-2AB1D956C760}" type="datetimeFigureOut">
              <a:rPr lang="fr-FR" smtClean="0"/>
              <a:t>17/12/2015</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D742C4A-6581-4A5D-98F8-E6DD021E4919}"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martineevans@ymai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39552" y="1412776"/>
            <a:ext cx="7851648" cy="1828800"/>
          </a:xfrm>
        </p:spPr>
        <p:txBody>
          <a:bodyPr>
            <a:noAutofit/>
          </a:bodyPr>
          <a:lstStyle/>
          <a:p>
            <a:r>
              <a:rPr lang="fr-FR" sz="3600" dirty="0" smtClean="0"/>
              <a:t>How Drug Courts do </a:t>
            </a:r>
            <a:r>
              <a:rPr lang="fr-FR" sz="3600" dirty="0" err="1" smtClean="0"/>
              <a:t>it</a:t>
            </a:r>
            <a:r>
              <a:rPr lang="fr-FR" sz="3600" dirty="0" smtClean="0"/>
              <a:t>? Collaboration, Collaboration, Collaboration!</a:t>
            </a:r>
            <a:endParaRPr lang="fr-FR" sz="3600" i="1" dirty="0"/>
          </a:p>
        </p:txBody>
      </p:sp>
      <p:sp>
        <p:nvSpPr>
          <p:cNvPr id="3" name="Sous-titre 2"/>
          <p:cNvSpPr>
            <a:spLocks noGrp="1"/>
          </p:cNvSpPr>
          <p:nvPr>
            <p:ph type="subTitle" idx="1"/>
          </p:nvPr>
        </p:nvSpPr>
        <p:spPr/>
        <p:txBody>
          <a:bodyPr>
            <a:normAutofit fontScale="92500" lnSpcReduction="10000"/>
          </a:bodyPr>
          <a:lstStyle/>
          <a:p>
            <a:endParaRPr lang="fr-FR" dirty="0" smtClean="0"/>
          </a:p>
          <a:p>
            <a:endParaRPr lang="fr-FR" dirty="0"/>
          </a:p>
          <a:p>
            <a:r>
              <a:rPr lang="fr-FR" dirty="0" smtClean="0"/>
              <a:t>Prof. M. H-Evans</a:t>
            </a:r>
          </a:p>
          <a:p>
            <a:r>
              <a:rPr lang="fr-FR" dirty="0" err="1" smtClean="0"/>
              <a:t>Rheims</a:t>
            </a:r>
            <a:r>
              <a:rPr lang="fr-FR" dirty="0" smtClean="0"/>
              <a:t> </a:t>
            </a:r>
            <a:r>
              <a:rPr lang="fr-FR" dirty="0" err="1" smtClean="0"/>
              <a:t>University</a:t>
            </a:r>
            <a:endParaRPr lang="fr-FR" dirty="0" smtClean="0"/>
          </a:p>
          <a:p>
            <a:endParaRPr lang="fr-FR" dirty="0"/>
          </a:p>
          <a:p>
            <a:endParaRPr lang="fr-FR" dirty="0" smtClean="0"/>
          </a:p>
          <a:p>
            <a:endParaRPr lang="fr-FR" dirty="0"/>
          </a:p>
        </p:txBody>
      </p:sp>
      <p:pic>
        <p:nvPicPr>
          <p:cNvPr id="7" name="images1"/>
          <p:cNvPicPr/>
          <p:nvPr/>
        </p:nvPicPr>
        <p:blipFill>
          <a:blip r:embed="rId2">
            <a:lum/>
            <a:alphaModFix/>
          </a:blip>
          <a:srcRect/>
          <a:stretch>
            <a:fillRect/>
          </a:stretch>
        </p:blipFill>
        <p:spPr>
          <a:xfrm>
            <a:off x="6660232" y="5373216"/>
            <a:ext cx="1447165" cy="1014730"/>
          </a:xfrm>
          <a:prstGeom prst="rect">
            <a:avLst/>
          </a:prstGeom>
          <a:solidFill>
            <a:srgbClr val="FFFFFF"/>
          </a:solidFill>
          <a:ln>
            <a:noFill/>
            <a:prstDash/>
          </a:ln>
        </p:spPr>
      </p:pic>
    </p:spTree>
    <p:extLst>
      <p:ext uri="{BB962C8B-B14F-4D97-AF65-F5344CB8AC3E}">
        <p14:creationId xmlns:p14="http://schemas.microsoft.com/office/powerpoint/2010/main" val="1072921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GB" dirty="0" smtClean="0"/>
              <a:t>And…</a:t>
            </a:r>
            <a:endParaRPr lang="en-GB" i="1" dirty="0"/>
          </a:p>
        </p:txBody>
      </p:sp>
      <p:sp>
        <p:nvSpPr>
          <p:cNvPr id="3" name="Espace réservé du contenu 2"/>
          <p:cNvSpPr>
            <a:spLocks noGrp="1"/>
          </p:cNvSpPr>
          <p:nvPr>
            <p:ph idx="1"/>
          </p:nvPr>
        </p:nvSpPr>
        <p:spPr>
          <a:xfrm>
            <a:off x="179512" y="1772816"/>
            <a:ext cx="8229600" cy="4389120"/>
          </a:xfrm>
        </p:spPr>
        <p:txBody>
          <a:bodyPr>
            <a:normAutofit fontScale="92500" lnSpcReduction="10000"/>
          </a:bodyPr>
          <a:lstStyle/>
          <a:p>
            <a:pPr marL="0" indent="0">
              <a:buNone/>
            </a:pPr>
            <a:r>
              <a:rPr lang="en-GB" sz="1800" b="1" dirty="0" smtClean="0"/>
              <a:t>Joint Training Sessions</a:t>
            </a:r>
          </a:p>
          <a:p>
            <a:pPr marL="0" indent="0">
              <a:buNone/>
            </a:pPr>
            <a:r>
              <a:rPr lang="en-GB" sz="1800" dirty="0" smtClean="0"/>
              <a:t>Already happens with the National Judge Academy (ENM)!</a:t>
            </a:r>
          </a:p>
          <a:p>
            <a:pPr marL="0" indent="0">
              <a:buNone/>
            </a:pPr>
            <a:endParaRPr lang="en-GB" sz="1800" dirty="0" smtClean="0"/>
          </a:p>
          <a:p>
            <a:pPr marL="0" indent="0">
              <a:buNone/>
            </a:pPr>
            <a:r>
              <a:rPr lang="en-GB" sz="1800" b="1" dirty="0" smtClean="0"/>
              <a:t>Internship with other partners</a:t>
            </a:r>
          </a:p>
          <a:p>
            <a:pPr marL="0" indent="0">
              <a:buNone/>
            </a:pPr>
            <a:r>
              <a:rPr lang="en-GB" sz="1800" dirty="0" smtClean="0"/>
              <a:t>Already happens with ENM!</a:t>
            </a:r>
          </a:p>
          <a:p>
            <a:pPr marL="0" indent="0">
              <a:buNone/>
            </a:pPr>
            <a:endParaRPr lang="en-GB" sz="1800" dirty="0"/>
          </a:p>
          <a:p>
            <a:pPr marL="0" indent="0">
              <a:buNone/>
            </a:pPr>
            <a:r>
              <a:rPr lang="en-GB" sz="1800" b="1" dirty="0" smtClean="0"/>
              <a:t>Recruitment more focused on skills </a:t>
            </a:r>
            <a:r>
              <a:rPr lang="en-GB" sz="1800" dirty="0" smtClean="0"/>
              <a:t>and personal qualities</a:t>
            </a:r>
          </a:p>
          <a:p>
            <a:pPr marL="0" indent="0">
              <a:buNone/>
            </a:pPr>
            <a:r>
              <a:rPr lang="en-GB" sz="1800" dirty="0" smtClean="0"/>
              <a:t>Than on academic knowledge : we need good people who are</a:t>
            </a:r>
          </a:p>
          <a:p>
            <a:pPr marL="0" indent="0">
              <a:buNone/>
            </a:pPr>
            <a:r>
              <a:rPr lang="en-GB" sz="1800" dirty="0" smtClean="0"/>
              <a:t>Willing and able to collaborate</a:t>
            </a:r>
          </a:p>
          <a:p>
            <a:pPr marL="0" indent="0">
              <a:buNone/>
            </a:pPr>
            <a:endParaRPr lang="en-GB" sz="1800" dirty="0"/>
          </a:p>
          <a:p>
            <a:pPr marL="0" indent="0">
              <a:buNone/>
            </a:pPr>
            <a:r>
              <a:rPr lang="en-GB" sz="1800" b="1" dirty="0" smtClean="0"/>
              <a:t>Continue to fight for more money, more means, more staff</a:t>
            </a:r>
            <a:r>
              <a:rPr lang="en-GB" sz="1800" dirty="0" smtClean="0"/>
              <a:t>, and focus on what really counts…  </a:t>
            </a:r>
            <a:r>
              <a:rPr lang="en-GB" sz="1800" dirty="0" err="1" smtClean="0"/>
              <a:t>McJustice</a:t>
            </a:r>
            <a:r>
              <a:rPr lang="en-GB" sz="1800" dirty="0" smtClean="0"/>
              <a:t> feeds on the lethal nexus of the CJS financial plight and nonsensical managerial targets</a:t>
            </a:r>
          </a:p>
          <a:p>
            <a:pPr marL="0" indent="0">
              <a:buNone/>
            </a:pPr>
            <a:endParaRPr lang="en-GB" sz="1800" dirty="0"/>
          </a:p>
          <a:p>
            <a:pPr marL="0" indent="0">
              <a:buNone/>
            </a:pPr>
            <a:r>
              <a:rPr lang="en-GB" sz="1800" b="1" i="1" dirty="0" smtClean="0">
                <a:solidFill>
                  <a:srgbClr val="FF0000"/>
                </a:solidFill>
              </a:rPr>
              <a:t>Other ideas? Let’s collaboratively  find solutions!</a:t>
            </a:r>
          </a:p>
          <a:p>
            <a:pPr marL="0" indent="0">
              <a:buNone/>
            </a:pPr>
            <a:endParaRPr lang="en-GB" sz="1800" dirty="0" smtClean="0"/>
          </a:p>
          <a:p>
            <a:pPr marL="0" indent="0">
              <a:buNone/>
            </a:pPr>
            <a:endParaRPr lang="en-GB" sz="1800" dirty="0"/>
          </a:p>
          <a:p>
            <a:pPr marL="0" indent="0">
              <a:buNone/>
            </a:pPr>
            <a:endParaRPr lang="en-GB" sz="1800"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593779"/>
            <a:ext cx="2526607" cy="183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9719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n-GB" smtClean="0"/>
              <a:t>References</a:t>
            </a:r>
            <a:endParaRPr lang="en-GB" i="1" dirty="0"/>
          </a:p>
        </p:txBody>
      </p:sp>
      <p:sp>
        <p:nvSpPr>
          <p:cNvPr id="3" name="Espace réservé du contenu 2"/>
          <p:cNvSpPr>
            <a:spLocks noGrp="1"/>
          </p:cNvSpPr>
          <p:nvPr>
            <p:ph idx="1"/>
          </p:nvPr>
        </p:nvSpPr>
        <p:spPr/>
        <p:txBody>
          <a:bodyPr>
            <a:normAutofit fontScale="77500" lnSpcReduction="20000"/>
          </a:bodyPr>
          <a:lstStyle/>
          <a:p>
            <a:endParaRPr lang="fr-FR" dirty="0"/>
          </a:p>
          <a:p>
            <a:r>
              <a:rPr lang="en-US" dirty="0" err="1" smtClean="0"/>
              <a:t>Cluley</a:t>
            </a:r>
            <a:r>
              <a:rPr lang="en-US" dirty="0" smtClean="0"/>
              <a:t>, A. (2010) </a:t>
            </a:r>
            <a:r>
              <a:rPr lang="en-US" dirty="0"/>
              <a:t>Serious Further Offence, The case of </a:t>
            </a:r>
            <a:r>
              <a:rPr lang="en-US" dirty="0" err="1"/>
              <a:t>Dano</a:t>
            </a:r>
            <a:r>
              <a:rPr lang="en-US" dirty="0"/>
              <a:t> </a:t>
            </a:r>
            <a:r>
              <a:rPr lang="en-US" dirty="0" err="1"/>
              <a:t>Sonnex</a:t>
            </a:r>
            <a:r>
              <a:rPr lang="en-US" dirty="0"/>
              <a:t>, </a:t>
            </a:r>
            <a:r>
              <a:rPr lang="en-US" i="1" dirty="0" smtClean="0"/>
              <a:t>Probation </a:t>
            </a:r>
            <a:r>
              <a:rPr lang="pt-BR" i="1" dirty="0" smtClean="0"/>
              <a:t>Journal</a:t>
            </a:r>
            <a:r>
              <a:rPr lang="pt-BR" i="1" dirty="0"/>
              <a:t>, </a:t>
            </a:r>
            <a:r>
              <a:rPr lang="pt-BR" dirty="0" smtClean="0"/>
              <a:t>n</a:t>
            </a:r>
            <a:r>
              <a:rPr lang="pt-BR" dirty="0"/>
              <a:t>° 57(1) : 83-88</a:t>
            </a:r>
            <a:r>
              <a:rPr lang="pt-BR" dirty="0" smtClean="0"/>
              <a:t>.</a:t>
            </a:r>
          </a:p>
          <a:p>
            <a:r>
              <a:rPr lang="en-US" dirty="0" err="1" smtClean="0"/>
              <a:t>Sloper</a:t>
            </a:r>
            <a:r>
              <a:rPr lang="en-US" dirty="0"/>
              <a:t> P</a:t>
            </a:r>
            <a:r>
              <a:rPr lang="en-US" dirty="0" smtClean="0"/>
              <a:t>. (2004), </a:t>
            </a:r>
            <a:r>
              <a:rPr lang="en-US" dirty="0"/>
              <a:t>Facilitators and barriers for </a:t>
            </a:r>
            <a:r>
              <a:rPr lang="en-US" dirty="0" err="1" smtClean="0"/>
              <a:t>co-ordinated</a:t>
            </a:r>
            <a:r>
              <a:rPr lang="en-US" dirty="0"/>
              <a:t> </a:t>
            </a:r>
            <a:r>
              <a:rPr lang="en-US" dirty="0" smtClean="0"/>
              <a:t>multi-agency </a:t>
            </a:r>
            <a:r>
              <a:rPr lang="en-US" dirty="0"/>
              <a:t>services, </a:t>
            </a:r>
            <a:r>
              <a:rPr lang="en-US" i="1" dirty="0"/>
              <a:t>Child Care, Health and </a:t>
            </a:r>
            <a:r>
              <a:rPr lang="en-US" i="1" dirty="0" smtClean="0"/>
              <a:t>Development</a:t>
            </a:r>
            <a:r>
              <a:rPr lang="en-US" dirty="0" smtClean="0"/>
              <a:t>, </a:t>
            </a:r>
            <a:r>
              <a:rPr lang="en-GB" dirty="0" smtClean="0"/>
              <a:t>n</a:t>
            </a:r>
            <a:r>
              <a:rPr lang="en-GB" dirty="0"/>
              <a:t>° 30(6) : </a:t>
            </a:r>
            <a:r>
              <a:rPr lang="en-GB" dirty="0" smtClean="0"/>
              <a:t>571-580</a:t>
            </a:r>
          </a:p>
          <a:p>
            <a:r>
              <a:rPr lang="en-US" dirty="0" err="1" smtClean="0"/>
              <a:t>Pycroft</a:t>
            </a:r>
            <a:r>
              <a:rPr lang="en-US" dirty="0" smtClean="0"/>
              <a:t> </a:t>
            </a:r>
            <a:r>
              <a:rPr lang="en-US" dirty="0"/>
              <a:t>A. </a:t>
            </a:r>
            <a:r>
              <a:rPr lang="en-US" dirty="0" smtClean="0"/>
              <a:t> &amp; Gough </a:t>
            </a:r>
            <a:r>
              <a:rPr lang="en-US" dirty="0"/>
              <a:t>D. </a:t>
            </a:r>
            <a:r>
              <a:rPr lang="en-US" dirty="0" smtClean="0"/>
              <a:t>(2010) (eds.), </a:t>
            </a:r>
            <a:r>
              <a:rPr lang="en-US" i="1" dirty="0"/>
              <a:t>Multi-Agency working in criminal </a:t>
            </a:r>
            <a:r>
              <a:rPr lang="en-US" i="1" dirty="0" smtClean="0"/>
              <a:t>justice, Control </a:t>
            </a:r>
            <a:r>
              <a:rPr lang="en-US" i="1" dirty="0"/>
              <a:t>and care in contemporary correctional practice</a:t>
            </a:r>
            <a:r>
              <a:rPr lang="en-US" dirty="0"/>
              <a:t>, </a:t>
            </a:r>
            <a:r>
              <a:rPr lang="en-US" dirty="0" smtClean="0"/>
              <a:t>Bristol, The </a:t>
            </a:r>
            <a:r>
              <a:rPr lang="en-US" dirty="0"/>
              <a:t>Policy </a:t>
            </a:r>
            <a:r>
              <a:rPr lang="en-US" dirty="0" smtClean="0"/>
              <a:t>Press</a:t>
            </a:r>
          </a:p>
          <a:p>
            <a:r>
              <a:rPr lang="en-US" dirty="0" err="1" smtClean="0"/>
              <a:t>Rumgay</a:t>
            </a:r>
            <a:r>
              <a:rPr lang="en-US" dirty="0" smtClean="0"/>
              <a:t> J. (2003), ‘Partnership </a:t>
            </a:r>
            <a:r>
              <a:rPr lang="en-US" dirty="0"/>
              <a:t>in the probation </a:t>
            </a:r>
            <a:r>
              <a:rPr lang="en-US" dirty="0" smtClean="0"/>
              <a:t>service’, </a:t>
            </a:r>
            <a:r>
              <a:rPr lang="en-US" i="1" dirty="0"/>
              <a:t>in </a:t>
            </a:r>
            <a:r>
              <a:rPr lang="en-US" dirty="0"/>
              <a:t>W. Hong Chui </a:t>
            </a:r>
            <a:r>
              <a:rPr lang="en-US" dirty="0" smtClean="0"/>
              <a:t>&amp; M</a:t>
            </a:r>
            <a:r>
              <a:rPr lang="en-US" dirty="0"/>
              <a:t>. </a:t>
            </a:r>
            <a:r>
              <a:rPr lang="en-US" dirty="0" err="1"/>
              <a:t>Nellis</a:t>
            </a:r>
            <a:r>
              <a:rPr lang="en-US" dirty="0"/>
              <a:t> </a:t>
            </a:r>
            <a:r>
              <a:rPr lang="en-US" dirty="0" smtClean="0"/>
              <a:t>(eds.), </a:t>
            </a:r>
            <a:r>
              <a:rPr lang="en-US" i="1" dirty="0"/>
              <a:t>Moving Probation Forward, Evidence, Arguments and Practice</a:t>
            </a:r>
            <a:r>
              <a:rPr lang="en-US" dirty="0"/>
              <a:t>, Harlow</a:t>
            </a:r>
            <a:r>
              <a:rPr lang="en-US" dirty="0" smtClean="0"/>
              <a:t>, Pearson Longman: 195-213.</a:t>
            </a:r>
            <a:endParaRPr lang="en-GB" dirty="0" smtClean="0"/>
          </a:p>
          <a:p>
            <a:r>
              <a:rPr lang="en-US" dirty="0" smtClean="0"/>
              <a:t>Sullivan </a:t>
            </a:r>
            <a:r>
              <a:rPr lang="en-US" dirty="0"/>
              <a:t>H. </a:t>
            </a:r>
            <a:r>
              <a:rPr lang="en-US" dirty="0" smtClean="0"/>
              <a:t> &amp;</a:t>
            </a:r>
            <a:r>
              <a:rPr lang="en-US" dirty="0"/>
              <a:t> </a:t>
            </a:r>
            <a:r>
              <a:rPr lang="en-US" dirty="0" err="1" smtClean="0"/>
              <a:t>Skelcher</a:t>
            </a:r>
            <a:r>
              <a:rPr lang="en-US" dirty="0" smtClean="0"/>
              <a:t> </a:t>
            </a:r>
            <a:r>
              <a:rPr lang="en-US" dirty="0"/>
              <a:t>C. </a:t>
            </a:r>
            <a:r>
              <a:rPr lang="en-US" dirty="0" smtClean="0"/>
              <a:t>(2002), </a:t>
            </a:r>
            <a:r>
              <a:rPr lang="en-US" i="1" dirty="0"/>
              <a:t>Working Across Boundaries, </a:t>
            </a:r>
            <a:r>
              <a:rPr lang="en-US" i="1" dirty="0" smtClean="0"/>
              <a:t>Collaboration in  Public </a:t>
            </a:r>
            <a:r>
              <a:rPr lang="en-US" i="1" dirty="0"/>
              <a:t>Services</a:t>
            </a:r>
            <a:r>
              <a:rPr lang="en-US" dirty="0"/>
              <a:t>, </a:t>
            </a:r>
            <a:r>
              <a:rPr lang="en-US" dirty="0" err="1"/>
              <a:t>Basingtoke</a:t>
            </a:r>
            <a:r>
              <a:rPr lang="en-US" dirty="0"/>
              <a:t>, Palgrave </a:t>
            </a:r>
            <a:r>
              <a:rPr lang="en-US" dirty="0" smtClean="0"/>
              <a:t>Macmillan</a:t>
            </a:r>
            <a:endParaRPr lang="en-US" dirty="0"/>
          </a:p>
          <a:p>
            <a:endParaRPr lang="en-US" dirty="0" smtClean="0"/>
          </a:p>
          <a:p>
            <a:endParaRPr lang="fr-FR" dirty="0" smtClean="0"/>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3" y="332656"/>
            <a:ext cx="2202992" cy="14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7426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err="1" smtClean="0"/>
              <a:t>Merci</a:t>
            </a:r>
            <a:r>
              <a:rPr lang="en-GB" dirty="0" smtClean="0"/>
              <a:t>! </a:t>
            </a:r>
            <a:r>
              <a:rPr lang="en-GB" i="1" dirty="0" smtClean="0">
                <a:solidFill>
                  <a:srgbClr val="7030A0"/>
                </a:solidFill>
              </a:rPr>
              <a:t>Thank you!</a:t>
            </a:r>
            <a:endParaRPr lang="en-GB" i="1" dirty="0">
              <a:solidFill>
                <a:srgbClr val="7030A0"/>
              </a:solidFill>
            </a:endParaRPr>
          </a:p>
        </p:txBody>
      </p:sp>
      <p:sp>
        <p:nvSpPr>
          <p:cNvPr id="3" name="Espace réservé du contenu 2"/>
          <p:cNvSpPr>
            <a:spLocks noGrp="1"/>
          </p:cNvSpPr>
          <p:nvPr>
            <p:ph idx="1"/>
          </p:nvPr>
        </p:nvSpPr>
        <p:spPr/>
        <p:txBody>
          <a:bodyPr>
            <a:normAutofit lnSpcReduction="10000"/>
          </a:bodyPr>
          <a:lstStyle/>
          <a:p>
            <a:endParaRPr lang="fr-FR" dirty="0" smtClean="0"/>
          </a:p>
          <a:p>
            <a:endParaRPr lang="fr-FR" dirty="0"/>
          </a:p>
          <a:p>
            <a:pPr algn="ctr"/>
            <a:endParaRPr lang="fr-FR" dirty="0" smtClean="0"/>
          </a:p>
          <a:p>
            <a:pPr algn="ctr"/>
            <a:endParaRPr lang="fr-FR" dirty="0">
              <a:hlinkClick r:id="rId2"/>
            </a:endParaRPr>
          </a:p>
          <a:p>
            <a:pPr algn="ctr"/>
            <a:endParaRPr lang="fr-FR" dirty="0" smtClean="0">
              <a:hlinkClick r:id="rId2"/>
            </a:endParaRPr>
          </a:p>
          <a:p>
            <a:pPr algn="ctr"/>
            <a:endParaRPr lang="fr-FR" dirty="0">
              <a:hlinkClick r:id=""/>
            </a:endParaRPr>
          </a:p>
          <a:p>
            <a:pPr algn="ctr"/>
            <a:r>
              <a:rPr lang="fr-FR" dirty="0">
                <a:hlinkClick r:id=""/>
              </a:rPr>
              <a:t>http://</a:t>
            </a:r>
            <a:r>
              <a:rPr lang="fr-FR" dirty="0">
                <a:hlinkClick r:id="rId2"/>
              </a:rPr>
              <a:t>herzog-evans.com</a:t>
            </a:r>
          </a:p>
          <a:p>
            <a:pPr algn="ctr"/>
            <a:r>
              <a:rPr lang="fr-FR" dirty="0">
                <a:hlinkClick r:id="rId2"/>
              </a:rPr>
              <a:t>martineevans@ymail.com </a:t>
            </a:r>
          </a:p>
          <a:p>
            <a:pPr algn="ctr"/>
            <a:r>
              <a:rPr lang="fr-FR" dirty="0">
                <a:hlinkClick r:id="rId2"/>
              </a:rPr>
              <a:t>martineeevans@gmail.com</a:t>
            </a:r>
            <a:endParaRPr lang="fr-FR" dirty="0"/>
          </a:p>
          <a:p>
            <a:pPr algn="ctr"/>
            <a:r>
              <a:rPr lang="fr-FR" dirty="0"/>
              <a:t>@</a:t>
            </a:r>
            <a:r>
              <a:rPr lang="fr-FR" dirty="0" err="1"/>
              <a:t>ProfMEvans</a:t>
            </a:r>
            <a:r>
              <a:rPr lang="fr-FR"/>
              <a:t> </a:t>
            </a:r>
          </a:p>
          <a:p>
            <a:pPr algn="ctr"/>
            <a:endParaRPr lang="fr-FR" dirty="0"/>
          </a:p>
          <a:p>
            <a:pPr algn="ctr"/>
            <a:endParaRPr lang="fr-FR"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2276872"/>
            <a:ext cx="1235043" cy="16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350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smtClean="0"/>
              <a:t>Collaborative-Therapeutic law </a:t>
            </a:r>
            <a:endParaRPr lang="en-GB" dirty="0"/>
          </a:p>
        </p:txBody>
      </p:sp>
      <p:sp>
        <p:nvSpPr>
          <p:cNvPr id="3" name="Espace réservé du contenu 2"/>
          <p:cNvSpPr>
            <a:spLocks noGrp="1"/>
          </p:cNvSpPr>
          <p:nvPr>
            <p:ph idx="1"/>
          </p:nvPr>
        </p:nvSpPr>
        <p:spPr/>
        <p:txBody>
          <a:bodyPr>
            <a:normAutofit fontScale="70000" lnSpcReduction="20000"/>
          </a:bodyPr>
          <a:lstStyle/>
          <a:p>
            <a:r>
              <a:rPr lang="fr-FR" b="1" dirty="0" smtClean="0"/>
              <a:t>Collaborative </a:t>
            </a:r>
            <a:r>
              <a:rPr lang="fr-FR" b="1" dirty="0" err="1" smtClean="0"/>
              <a:t>law</a:t>
            </a:r>
            <a:r>
              <a:rPr lang="fr-FR" dirty="0" smtClean="0"/>
              <a:t>: alternative non </a:t>
            </a:r>
            <a:r>
              <a:rPr lang="fr-FR" dirty="0" err="1" smtClean="0"/>
              <a:t>adversarial</a:t>
            </a:r>
            <a:r>
              <a:rPr lang="fr-FR" dirty="0" smtClean="0"/>
              <a:t> dispute </a:t>
            </a:r>
            <a:r>
              <a:rPr lang="fr-FR" dirty="0" err="1" smtClean="0"/>
              <a:t>resolution</a:t>
            </a:r>
            <a:r>
              <a:rPr lang="fr-FR" dirty="0" smtClean="0"/>
              <a:t>, </a:t>
            </a:r>
            <a:r>
              <a:rPr lang="fr-FR" dirty="0" err="1" smtClean="0"/>
              <a:t>originally</a:t>
            </a:r>
            <a:r>
              <a:rPr lang="fr-FR" dirty="0" smtClean="0"/>
              <a:t> in </a:t>
            </a:r>
            <a:r>
              <a:rPr lang="fr-FR" dirty="0" err="1" smtClean="0"/>
              <a:t>family</a:t>
            </a:r>
            <a:r>
              <a:rPr lang="fr-FR" dirty="0" smtClean="0"/>
              <a:t> and divorce cases</a:t>
            </a:r>
          </a:p>
          <a:p>
            <a:endParaRPr lang="fr-FR" dirty="0" smtClean="0"/>
          </a:p>
          <a:p>
            <a:r>
              <a:rPr lang="fr-FR" b="1" dirty="0" err="1" smtClean="0"/>
              <a:t>Therapeutic</a:t>
            </a:r>
            <a:r>
              <a:rPr lang="fr-FR" b="1" dirty="0" smtClean="0"/>
              <a:t> jurisprudence </a:t>
            </a:r>
            <a:r>
              <a:rPr lang="fr-FR" dirty="0" smtClean="0"/>
              <a:t>(has </a:t>
            </a:r>
            <a:r>
              <a:rPr lang="fr-FR" dirty="0" err="1" smtClean="0"/>
              <a:t>already</a:t>
            </a:r>
            <a:r>
              <a:rPr lang="fr-FR" dirty="0" smtClean="0"/>
              <a:t> been </a:t>
            </a:r>
            <a:r>
              <a:rPr lang="fr-FR" dirty="0" err="1" smtClean="0"/>
              <a:t>presented</a:t>
            </a:r>
            <a:r>
              <a:rPr lang="fr-FR" dirty="0" smtClean="0"/>
              <a:t> by David </a:t>
            </a:r>
            <a:r>
              <a:rPr lang="fr-FR" smtClean="0"/>
              <a:t>Wexler</a:t>
            </a:r>
            <a:r>
              <a:rPr lang="fr-FR" dirty="0" smtClean="0"/>
              <a:t>): </a:t>
            </a:r>
            <a:r>
              <a:rPr lang="fr-FR" dirty="0" err="1" smtClean="0"/>
              <a:t>well-being</a:t>
            </a:r>
            <a:r>
              <a:rPr lang="fr-FR" dirty="0" smtClean="0"/>
              <a:t> </a:t>
            </a:r>
            <a:r>
              <a:rPr lang="fr-FR" dirty="0" err="1" smtClean="0"/>
              <a:t>rather</a:t>
            </a:r>
            <a:r>
              <a:rPr lang="fr-FR" dirty="0" smtClean="0"/>
              <a:t> </a:t>
            </a:r>
            <a:r>
              <a:rPr lang="fr-FR" dirty="0" err="1" smtClean="0"/>
              <a:t>than</a:t>
            </a:r>
            <a:r>
              <a:rPr lang="fr-FR" dirty="0" smtClean="0"/>
              <a:t> </a:t>
            </a:r>
            <a:r>
              <a:rPr lang="fr-FR" dirty="0" err="1" smtClean="0"/>
              <a:t>fight</a:t>
            </a:r>
            <a:r>
              <a:rPr lang="fr-FR" dirty="0" smtClean="0"/>
              <a:t>. People must </a:t>
            </a:r>
            <a:r>
              <a:rPr lang="fr-FR" dirty="0" err="1" smtClean="0"/>
              <a:t>decide</a:t>
            </a:r>
            <a:r>
              <a:rPr lang="fr-FR" dirty="0" smtClean="0"/>
              <a:t> </a:t>
            </a:r>
            <a:r>
              <a:rPr lang="fr-FR" dirty="0" err="1" smtClean="0"/>
              <a:t>what</a:t>
            </a:r>
            <a:r>
              <a:rPr lang="fr-FR" dirty="0" smtClean="0"/>
              <a:t> </a:t>
            </a:r>
            <a:r>
              <a:rPr lang="fr-FR" dirty="0" err="1" smtClean="0"/>
              <a:t>is</a:t>
            </a:r>
            <a:r>
              <a:rPr lang="fr-FR" dirty="0" smtClean="0"/>
              <a:t> good for </a:t>
            </a:r>
            <a:r>
              <a:rPr lang="fr-FR" dirty="0" err="1" smtClean="0"/>
              <a:t>them</a:t>
            </a:r>
            <a:r>
              <a:rPr lang="fr-FR" dirty="0" smtClean="0"/>
              <a:t>. </a:t>
            </a:r>
          </a:p>
          <a:p>
            <a:endParaRPr lang="fr-FR" dirty="0"/>
          </a:p>
          <a:p>
            <a:r>
              <a:rPr lang="fr-FR" dirty="0" smtClean="0"/>
              <a:t>= One aspect of collaboration, </a:t>
            </a:r>
            <a:r>
              <a:rPr lang="fr-FR" dirty="0" err="1" smtClean="0"/>
              <a:t>between</a:t>
            </a:r>
            <a:r>
              <a:rPr lang="fr-FR" dirty="0" smtClean="0"/>
              <a:t> parties. </a:t>
            </a:r>
          </a:p>
          <a:p>
            <a:endParaRPr lang="fr-FR" dirty="0"/>
          </a:p>
          <a:p>
            <a:r>
              <a:rPr lang="fr-FR" b="1" dirty="0" smtClean="0">
                <a:solidFill>
                  <a:srgbClr val="FFC000"/>
                </a:solidFill>
              </a:rPr>
              <a:t>Gold standard: Drug Courts and </a:t>
            </a:r>
            <a:r>
              <a:rPr lang="fr-FR" b="1" dirty="0" err="1" smtClean="0">
                <a:solidFill>
                  <a:srgbClr val="FFC000"/>
                </a:solidFill>
              </a:rPr>
              <a:t>other</a:t>
            </a:r>
            <a:r>
              <a:rPr lang="fr-FR" b="1" dirty="0" smtClean="0">
                <a:solidFill>
                  <a:srgbClr val="FFC000"/>
                </a:solidFill>
              </a:rPr>
              <a:t> PSC: </a:t>
            </a:r>
            <a:r>
              <a:rPr lang="fr-FR" b="1" dirty="0" err="1" smtClean="0">
                <a:solidFill>
                  <a:srgbClr val="FFC000"/>
                </a:solidFill>
              </a:rPr>
              <a:t>integrated</a:t>
            </a:r>
            <a:r>
              <a:rPr lang="fr-FR" b="1" dirty="0" smtClean="0">
                <a:solidFill>
                  <a:srgbClr val="FFC000"/>
                </a:solidFill>
              </a:rPr>
              <a:t> collaboration, </a:t>
            </a:r>
            <a:r>
              <a:rPr lang="fr-FR" b="1" dirty="0" err="1" smtClean="0">
                <a:solidFill>
                  <a:srgbClr val="FFC000"/>
                </a:solidFill>
              </a:rPr>
              <a:t>onsite</a:t>
            </a:r>
            <a:r>
              <a:rPr lang="fr-FR" b="1" dirty="0" smtClean="0">
                <a:solidFill>
                  <a:srgbClr val="FFC000"/>
                </a:solidFill>
              </a:rPr>
              <a:t>, information sharing + </a:t>
            </a:r>
            <a:r>
              <a:rPr lang="fr-FR" b="1" dirty="0" err="1" smtClean="0">
                <a:solidFill>
                  <a:srgbClr val="FFC000"/>
                </a:solidFill>
              </a:rPr>
              <a:t>Pre-hearing</a:t>
            </a:r>
            <a:r>
              <a:rPr lang="fr-FR" b="1" dirty="0" smtClean="0">
                <a:solidFill>
                  <a:srgbClr val="FFC000"/>
                </a:solidFill>
              </a:rPr>
              <a:t> meetings. </a:t>
            </a:r>
          </a:p>
          <a:p>
            <a:r>
              <a:rPr lang="fr-FR" b="1" dirty="0" err="1" smtClean="0">
                <a:solidFill>
                  <a:srgbClr val="FFC000"/>
                </a:solidFill>
              </a:rPr>
              <a:t>Reminder</a:t>
            </a:r>
            <a:r>
              <a:rPr lang="fr-FR" b="1" dirty="0" smtClean="0">
                <a:solidFill>
                  <a:srgbClr val="FFC000"/>
                </a:solidFill>
              </a:rPr>
              <a:t>: collaboration </a:t>
            </a:r>
            <a:r>
              <a:rPr lang="fr-FR" b="1" dirty="0" err="1" smtClean="0">
                <a:solidFill>
                  <a:srgbClr val="FFC000"/>
                </a:solidFill>
              </a:rPr>
              <a:t>is</a:t>
            </a:r>
            <a:r>
              <a:rPr lang="fr-FR" b="1" dirty="0" smtClean="0">
                <a:solidFill>
                  <a:srgbClr val="FFC000"/>
                </a:solidFill>
              </a:rPr>
              <a:t> an essential component. </a:t>
            </a:r>
          </a:p>
          <a:p>
            <a:endParaRPr lang="fr-FR" u="sng" dirty="0" smtClean="0"/>
          </a:p>
          <a:p>
            <a:endParaRPr lang="fr-FR" u="sng" dirty="0" smtClean="0"/>
          </a:p>
          <a:p>
            <a:endParaRPr lang="fr-FR" dirty="0"/>
          </a:p>
          <a:p>
            <a:r>
              <a:rPr lang="fr-FR" dirty="0"/>
              <a:t> </a:t>
            </a:r>
          </a:p>
          <a:p>
            <a:endParaRPr lang="en-GB" dirty="0"/>
          </a:p>
        </p:txBody>
      </p:sp>
    </p:spTree>
    <p:extLst>
      <p:ext uri="{BB962C8B-B14F-4D97-AF65-F5344CB8AC3E}">
        <p14:creationId xmlns:p14="http://schemas.microsoft.com/office/powerpoint/2010/main" val="35560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smtClean="0"/>
              <a:t>Different Meanings </a:t>
            </a:r>
            <a:endParaRPr lang="en-GB" dirty="0"/>
          </a:p>
        </p:txBody>
      </p:sp>
      <p:sp>
        <p:nvSpPr>
          <p:cNvPr id="3" name="Espace réservé du contenu 2"/>
          <p:cNvSpPr>
            <a:spLocks noGrp="1"/>
          </p:cNvSpPr>
          <p:nvPr>
            <p:ph idx="1"/>
          </p:nvPr>
        </p:nvSpPr>
        <p:spPr>
          <a:xfrm>
            <a:off x="467544" y="1916832"/>
            <a:ext cx="8229600" cy="4389120"/>
          </a:xfrm>
        </p:spPr>
        <p:txBody>
          <a:bodyPr/>
          <a:lstStyle/>
          <a:p>
            <a:r>
              <a:rPr lang="en-GB" dirty="0" smtClean="0"/>
              <a:t>The Criminal Justice System (CJS) collaborates with the justiciable in order to find the right plan/path/measure </a:t>
            </a:r>
            <a:r>
              <a:rPr lang="en-GB" i="1" dirty="0" smtClean="0"/>
              <a:t>with</a:t>
            </a:r>
            <a:r>
              <a:rPr lang="en-GB" dirty="0" smtClean="0"/>
              <a:t> him. </a:t>
            </a:r>
          </a:p>
          <a:p>
            <a:r>
              <a:rPr lang="en-GB" dirty="0" smtClean="0"/>
              <a:t>The CJS collaborates with families and/or the </a:t>
            </a:r>
            <a:r>
              <a:rPr lang="en-GB" dirty="0" err="1" smtClean="0"/>
              <a:t>justiciable’s</a:t>
            </a:r>
            <a:r>
              <a:rPr lang="en-GB" dirty="0"/>
              <a:t> </a:t>
            </a:r>
            <a:r>
              <a:rPr lang="en-GB" dirty="0" smtClean="0"/>
              <a:t>environment/community in order to better support him/her towards recovery/desistance. </a:t>
            </a:r>
          </a:p>
          <a:p>
            <a:r>
              <a:rPr lang="en-GB" b="1" dirty="0" smtClean="0"/>
              <a:t>The CJS collaborates with other agencies and staff.</a:t>
            </a:r>
          </a:p>
          <a:p>
            <a:pPr marL="0" indent="0">
              <a:buNone/>
            </a:pPr>
            <a:r>
              <a:rPr lang="en-GB" dirty="0" smtClean="0"/>
              <a:t>We shall focus on this one.  </a:t>
            </a:r>
            <a:endParaRPr lang="en-GB" dirty="0"/>
          </a:p>
        </p:txBody>
      </p:sp>
    </p:spTree>
    <p:extLst>
      <p:ext uri="{BB962C8B-B14F-4D97-AF65-F5344CB8AC3E}">
        <p14:creationId xmlns:p14="http://schemas.microsoft.com/office/powerpoint/2010/main" val="239636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Different Shapes and Forms</a:t>
            </a:r>
            <a:endParaRPr lang="en-GB" dirty="0"/>
          </a:p>
        </p:txBody>
      </p:sp>
      <p:sp>
        <p:nvSpPr>
          <p:cNvPr id="3" name="Espace réservé du contenu 2"/>
          <p:cNvSpPr>
            <a:spLocks noGrp="1"/>
          </p:cNvSpPr>
          <p:nvPr>
            <p:ph idx="1"/>
          </p:nvPr>
        </p:nvSpPr>
        <p:spPr/>
        <p:txBody>
          <a:bodyPr>
            <a:normAutofit fontScale="62500" lnSpcReduction="20000"/>
          </a:bodyPr>
          <a:lstStyle/>
          <a:p>
            <a:pPr marL="0" indent="0">
              <a:buNone/>
            </a:pPr>
            <a:r>
              <a:rPr lang="en-GB" dirty="0" smtClean="0"/>
              <a:t>Interagency collaboration can be done in different ways:</a:t>
            </a:r>
          </a:p>
          <a:p>
            <a:pPr marL="0" indent="0">
              <a:buNone/>
            </a:pPr>
            <a:endParaRPr lang="en-GB" dirty="0" smtClean="0"/>
          </a:p>
          <a:p>
            <a:r>
              <a:rPr lang="en-GB" b="1" dirty="0" smtClean="0"/>
              <a:t>Referral or brokerage parallel systems</a:t>
            </a:r>
            <a:r>
              <a:rPr lang="en-GB" dirty="0" smtClean="0"/>
              <a:t>. As in France with </a:t>
            </a:r>
            <a:r>
              <a:rPr lang="en-GB" dirty="0" err="1" smtClean="0"/>
              <a:t>JAP&amp;probation</a:t>
            </a:r>
            <a:r>
              <a:rPr lang="en-GB" dirty="0" smtClean="0"/>
              <a:t> services (PS): people are mandated to get treatment, the JAP informs the PS, who informs the justiciable, who is given addresses and must give documented proof of attendance. </a:t>
            </a:r>
            <a:r>
              <a:rPr lang="en-GB" i="1" dirty="0" smtClean="0">
                <a:solidFill>
                  <a:srgbClr val="FF0000"/>
                </a:solidFill>
              </a:rPr>
              <a:t>=&gt; lots of attrition + information is not shared </a:t>
            </a:r>
            <a:r>
              <a:rPr lang="en-GB" dirty="0" smtClean="0"/>
              <a:t>(risk – see </a:t>
            </a:r>
            <a:r>
              <a:rPr lang="en-GB" dirty="0" err="1" smtClean="0"/>
              <a:t>Cluley</a:t>
            </a:r>
            <a:r>
              <a:rPr lang="en-GB" dirty="0" smtClean="0"/>
              <a:t>, 2010 and the French </a:t>
            </a:r>
            <a:r>
              <a:rPr lang="en-GB" dirty="0" err="1" smtClean="0"/>
              <a:t>Pornic</a:t>
            </a:r>
            <a:r>
              <a:rPr lang="en-GB" dirty="0" smtClean="0"/>
              <a:t> or 1</a:t>
            </a:r>
            <a:r>
              <a:rPr lang="en-GB" baseline="30000" dirty="0" smtClean="0"/>
              <a:t>st</a:t>
            </a:r>
            <a:r>
              <a:rPr lang="en-GB" dirty="0" smtClean="0"/>
              <a:t> </a:t>
            </a:r>
            <a:r>
              <a:rPr lang="en-GB" dirty="0" err="1" smtClean="0"/>
              <a:t>Chloé</a:t>
            </a:r>
            <a:r>
              <a:rPr lang="en-GB" dirty="0" smtClean="0"/>
              <a:t> case)+ </a:t>
            </a:r>
            <a:r>
              <a:rPr lang="en-GB" i="1" dirty="0">
                <a:solidFill>
                  <a:srgbClr val="FF0000"/>
                </a:solidFill>
              </a:rPr>
              <a:t>contradictory </a:t>
            </a:r>
            <a:r>
              <a:rPr lang="en-GB" i="1" dirty="0" smtClean="0">
                <a:solidFill>
                  <a:srgbClr val="FF0000"/>
                </a:solidFill>
              </a:rPr>
              <a:t>decision-making</a:t>
            </a:r>
          </a:p>
          <a:p>
            <a:endParaRPr lang="en-GB" i="1" dirty="0" smtClean="0">
              <a:solidFill>
                <a:srgbClr val="FF0000"/>
              </a:solidFill>
            </a:endParaRPr>
          </a:p>
          <a:p>
            <a:r>
              <a:rPr lang="en-GB" b="1" dirty="0" smtClean="0"/>
              <a:t>Partially integrated systems</a:t>
            </a:r>
            <a:r>
              <a:rPr lang="en-GB" dirty="0" smtClean="0"/>
              <a:t>. Service users are referred to outside services, but there is some level of information exchange between the different agencies and they may meet and work together on the different cases (in France: JAP with probation services). </a:t>
            </a:r>
            <a:r>
              <a:rPr lang="en-GB" i="1" dirty="0">
                <a:solidFill>
                  <a:srgbClr val="FF0000"/>
                </a:solidFill>
              </a:rPr>
              <a:t>=&gt; </a:t>
            </a:r>
            <a:r>
              <a:rPr lang="en-GB" i="1" dirty="0" smtClean="0">
                <a:solidFill>
                  <a:srgbClr val="FF0000"/>
                </a:solidFill>
              </a:rPr>
              <a:t>lots of attrition </a:t>
            </a:r>
            <a:r>
              <a:rPr lang="en-GB" i="1" dirty="0">
                <a:solidFill>
                  <a:srgbClr val="FF0000"/>
                </a:solidFill>
              </a:rPr>
              <a:t>+ information is not </a:t>
            </a:r>
            <a:r>
              <a:rPr lang="en-GB" i="1" dirty="0" smtClean="0">
                <a:solidFill>
                  <a:srgbClr val="FF0000"/>
                </a:solidFill>
              </a:rPr>
              <a:t>sufficiently shared </a:t>
            </a:r>
            <a:r>
              <a:rPr lang="en-GB" i="1" dirty="0">
                <a:solidFill>
                  <a:srgbClr val="FF0000"/>
                </a:solidFill>
              </a:rPr>
              <a:t>(risk</a:t>
            </a:r>
            <a:r>
              <a:rPr lang="en-GB" i="1" dirty="0" smtClean="0">
                <a:solidFill>
                  <a:srgbClr val="FF0000"/>
                </a:solidFill>
              </a:rPr>
              <a:t>)+ contradictory decision-making</a:t>
            </a:r>
          </a:p>
          <a:p>
            <a:endParaRPr lang="en-GB" dirty="0" smtClean="0"/>
          </a:p>
          <a:p>
            <a:r>
              <a:rPr lang="en-GB" b="1" dirty="0" smtClean="0"/>
              <a:t>Fully integrated onsite systems </a:t>
            </a:r>
            <a:r>
              <a:rPr lang="en-GB" dirty="0" smtClean="0"/>
              <a:t>(Drug Courts and other PSC). All the agencies and personnel work onsite on the cases. They exchange information  and make some decisions collaboratively. The judge is one of the actors of the team and does not make decisions on his/her own. </a:t>
            </a:r>
            <a:r>
              <a:rPr lang="en-GB" i="1" dirty="0">
                <a:solidFill>
                  <a:srgbClr val="FF0000"/>
                </a:solidFill>
              </a:rPr>
              <a:t>=&gt; much </a:t>
            </a:r>
            <a:r>
              <a:rPr lang="en-GB" i="1" dirty="0" smtClean="0">
                <a:solidFill>
                  <a:srgbClr val="FF0000"/>
                </a:solidFill>
              </a:rPr>
              <a:t>less attrition or risk+ better decision-making (better decisions)</a:t>
            </a:r>
            <a:endParaRPr lang="en-GB" dirty="0"/>
          </a:p>
        </p:txBody>
      </p:sp>
    </p:spTree>
    <p:extLst>
      <p:ext uri="{BB962C8B-B14F-4D97-AF65-F5344CB8AC3E}">
        <p14:creationId xmlns:p14="http://schemas.microsoft.com/office/powerpoint/2010/main" val="410458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smtClean="0"/>
              <a:t>Why Collaborate? </a:t>
            </a:r>
            <a:endParaRPr lang="en-GB" i="1" dirty="0"/>
          </a:p>
        </p:txBody>
      </p:sp>
      <p:sp>
        <p:nvSpPr>
          <p:cNvPr id="3" name="Espace réservé du contenu 2"/>
          <p:cNvSpPr>
            <a:spLocks noGrp="1"/>
          </p:cNvSpPr>
          <p:nvPr>
            <p:ph idx="1"/>
          </p:nvPr>
        </p:nvSpPr>
        <p:spPr/>
        <p:txBody>
          <a:bodyPr>
            <a:normAutofit fontScale="92500" lnSpcReduction="20000"/>
          </a:bodyPr>
          <a:lstStyle/>
          <a:p>
            <a:pPr marL="0" indent="0">
              <a:buNone/>
            </a:pPr>
            <a:r>
              <a:rPr lang="en-GB" sz="2800" b="1" dirty="0" smtClean="0"/>
              <a:t>More information shared </a:t>
            </a:r>
            <a:r>
              <a:rPr lang="en-GB" sz="2800" dirty="0" smtClean="0"/>
              <a:t>= less risk+ decisions are better tailored</a:t>
            </a:r>
          </a:p>
          <a:p>
            <a:pPr marL="0" indent="0">
              <a:buNone/>
            </a:pPr>
            <a:r>
              <a:rPr lang="en-GB" sz="2800" b="1" dirty="0" smtClean="0"/>
              <a:t>Different professional cultures </a:t>
            </a:r>
            <a:r>
              <a:rPr lang="en-GB" sz="2800" dirty="0" smtClean="0"/>
              <a:t>= better informed decisions (e.g. police officers less harsh/social workers less gullible).  </a:t>
            </a:r>
          </a:p>
          <a:p>
            <a:pPr marL="0" indent="0">
              <a:buNone/>
            </a:pPr>
            <a:r>
              <a:rPr lang="en-GB" sz="2800" b="1" dirty="0" smtClean="0"/>
              <a:t>Better to solve complex issues </a:t>
            </a:r>
            <a:r>
              <a:rPr lang="en-GB" sz="2800" dirty="0" smtClean="0"/>
              <a:t>with different (and at times contradictory) aspects</a:t>
            </a:r>
          </a:p>
          <a:p>
            <a:pPr marL="0" indent="0">
              <a:buNone/>
            </a:pPr>
            <a:r>
              <a:rPr lang="en-GB" sz="2800" b="1" dirty="0" smtClean="0"/>
              <a:t>Cheaper: </a:t>
            </a:r>
            <a:r>
              <a:rPr lang="en-GB" sz="2800" dirty="0" smtClean="0"/>
              <a:t>pooling means, efforts, and knowledge</a:t>
            </a:r>
          </a:p>
          <a:p>
            <a:pPr marL="0" indent="0">
              <a:buNone/>
            </a:pPr>
            <a:r>
              <a:rPr lang="en-GB" sz="2800" b="1" dirty="0" smtClean="0"/>
              <a:t>More coherent for offenders </a:t>
            </a:r>
            <a:r>
              <a:rPr lang="en-GB" sz="2800" dirty="0" smtClean="0"/>
              <a:t>(less contradictory messages)</a:t>
            </a:r>
          </a:p>
          <a:p>
            <a:pPr marL="0" indent="0">
              <a:buNone/>
            </a:pPr>
            <a:endParaRPr lang="en-GB" sz="2800" dirty="0" smtClean="0"/>
          </a:p>
          <a:p>
            <a:pPr marL="0" indent="0">
              <a:buNone/>
            </a:pPr>
            <a:r>
              <a:rPr lang="en-GB" sz="2800" i="1" dirty="0" smtClean="0">
                <a:solidFill>
                  <a:srgbClr val="00B050"/>
                </a:solidFill>
              </a:rPr>
              <a:t>See all references used here at the end of this </a:t>
            </a:r>
            <a:r>
              <a:rPr lang="en-GB" sz="2800" i="1" dirty="0" err="1" smtClean="0">
                <a:solidFill>
                  <a:srgbClr val="00B050"/>
                </a:solidFill>
              </a:rPr>
              <a:t>powerpoint</a:t>
            </a:r>
            <a:endParaRPr lang="en-GB" sz="2800" i="1" dirty="0" smtClean="0">
              <a:solidFill>
                <a:srgbClr val="00B050"/>
              </a:solidFill>
            </a:endParaRPr>
          </a:p>
          <a:p>
            <a:pPr marL="0" indent="0">
              <a:buNone/>
            </a:pPr>
            <a:endParaRPr lang="en-GB" sz="1800" i="1" dirty="0">
              <a:solidFill>
                <a:srgbClr val="7030A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685472"/>
            <a:ext cx="2160000" cy="12157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4148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Who ? </a:t>
            </a:r>
            <a:endParaRPr lang="en-GB" i="1" dirty="0"/>
          </a:p>
        </p:txBody>
      </p:sp>
      <p:sp>
        <p:nvSpPr>
          <p:cNvPr id="3" name="Espace réservé du contenu 2"/>
          <p:cNvSpPr>
            <a:spLocks noGrp="1"/>
          </p:cNvSpPr>
          <p:nvPr>
            <p:ph idx="1"/>
          </p:nvPr>
        </p:nvSpPr>
        <p:spPr/>
        <p:txBody>
          <a:bodyPr>
            <a:normAutofit lnSpcReduction="10000"/>
          </a:bodyPr>
          <a:lstStyle/>
          <a:p>
            <a:pPr marL="0" indent="0">
              <a:buNone/>
            </a:pPr>
            <a:r>
              <a:rPr lang="en-GB" b="1" dirty="0" smtClean="0"/>
              <a:t>Judge</a:t>
            </a:r>
            <a:endParaRPr lang="en-GB" b="1" dirty="0"/>
          </a:p>
          <a:p>
            <a:pPr marL="0" indent="0">
              <a:buNone/>
            </a:pPr>
            <a:r>
              <a:rPr lang="en-GB" b="1" dirty="0" smtClean="0"/>
              <a:t>Probation officers or social workers</a:t>
            </a:r>
            <a:endParaRPr lang="en-GB" b="1" dirty="0"/>
          </a:p>
          <a:p>
            <a:pPr marL="0" indent="0">
              <a:buNone/>
            </a:pPr>
            <a:r>
              <a:rPr lang="en-GB" b="1" dirty="0" smtClean="0"/>
              <a:t>Associations (third sector)</a:t>
            </a:r>
          </a:p>
          <a:p>
            <a:pPr marL="0" indent="0">
              <a:buNone/>
            </a:pPr>
            <a:r>
              <a:rPr lang="en-GB" b="1" dirty="0" smtClean="0"/>
              <a:t>Addiction specialists</a:t>
            </a:r>
          </a:p>
          <a:p>
            <a:pPr marL="0" indent="0">
              <a:buNone/>
            </a:pPr>
            <a:r>
              <a:rPr lang="en-GB" b="1" dirty="0" smtClean="0"/>
              <a:t>Mental health specialists</a:t>
            </a:r>
          </a:p>
          <a:p>
            <a:pPr marL="0" indent="0">
              <a:buNone/>
            </a:pPr>
            <a:r>
              <a:rPr lang="en-GB" b="1" dirty="0" smtClean="0"/>
              <a:t>Police officers</a:t>
            </a:r>
          </a:p>
          <a:p>
            <a:pPr marL="0" indent="0">
              <a:buNone/>
            </a:pPr>
            <a:r>
              <a:rPr lang="en-GB" b="1" dirty="0" smtClean="0"/>
              <a:t>Etc. </a:t>
            </a:r>
          </a:p>
          <a:p>
            <a:pPr marL="0" indent="0">
              <a:buNone/>
            </a:pPr>
            <a:endParaRPr lang="en-GB" b="1" dirty="0"/>
          </a:p>
          <a:p>
            <a:pPr marL="0" indent="0">
              <a:buNone/>
            </a:pPr>
            <a:r>
              <a:rPr lang="en-GB" b="1" dirty="0" smtClean="0"/>
              <a:t>Prosecutors? (US)</a:t>
            </a:r>
          </a:p>
          <a:p>
            <a:pPr marL="0" indent="0">
              <a:buNone/>
            </a:pPr>
            <a:r>
              <a:rPr lang="en-GB" b="1" dirty="0" smtClean="0"/>
              <a:t>Attorneys? </a:t>
            </a:r>
            <a:endParaRPr lang="en-GB" dirty="0" smtClean="0"/>
          </a:p>
          <a:p>
            <a:endParaRPr lang="fr-FR" dirty="0" smtClean="0"/>
          </a:p>
          <a:p>
            <a:endParaRPr lang="fr-FR" b="1" dirty="0" smtClean="0"/>
          </a:p>
          <a:p>
            <a:pPr marL="0" indent="0">
              <a:buNone/>
            </a:pPr>
            <a:endParaRPr lang="fr-FR" b="1" dirty="0" smtClean="0"/>
          </a:p>
          <a:p>
            <a:endParaRPr lang="fr-FR" dirty="0" smtClean="0"/>
          </a:p>
          <a:p>
            <a:pPr marL="0" indent="0">
              <a:buNone/>
            </a:pPr>
            <a:endParaRPr lang="en-GB"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163958"/>
            <a:ext cx="1512000" cy="80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4646" y="3976194"/>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7172" y="2492896"/>
            <a:ext cx="169825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271" y="995000"/>
            <a:ext cx="142875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8136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GB" dirty="0" smtClean="0"/>
              <a:t>How?</a:t>
            </a:r>
            <a:endParaRPr lang="fr-FR" dirty="0"/>
          </a:p>
        </p:txBody>
      </p:sp>
      <p:sp>
        <p:nvSpPr>
          <p:cNvPr id="3" name="Espace réservé du contenu 2"/>
          <p:cNvSpPr>
            <a:spLocks noGrp="1"/>
          </p:cNvSpPr>
          <p:nvPr>
            <p:ph idx="1"/>
          </p:nvPr>
        </p:nvSpPr>
        <p:spPr/>
        <p:txBody>
          <a:bodyPr>
            <a:normAutofit fontScale="92500" lnSpcReduction="20000"/>
          </a:bodyPr>
          <a:lstStyle/>
          <a:p>
            <a:r>
              <a:rPr lang="en-GB" b="1" dirty="0" smtClean="0"/>
              <a:t>One stop shop/onsite</a:t>
            </a:r>
            <a:r>
              <a:rPr lang="en-GB" dirty="0" smtClean="0"/>
              <a:t> services as much as possible</a:t>
            </a:r>
          </a:p>
          <a:p>
            <a:pPr marL="0" indent="0">
              <a:buNone/>
            </a:pPr>
            <a:r>
              <a:rPr lang="en-GB" dirty="0" smtClean="0"/>
              <a:t>= Conducive of a common culture (France’s opposite example…)</a:t>
            </a:r>
          </a:p>
          <a:p>
            <a:pPr marL="0" indent="0">
              <a:buNone/>
            </a:pPr>
            <a:endParaRPr lang="en-GB" b="1" dirty="0"/>
          </a:p>
          <a:p>
            <a:pPr marL="0" indent="0">
              <a:buNone/>
            </a:pPr>
            <a:r>
              <a:rPr lang="en-GB" b="1" dirty="0" smtClean="0"/>
              <a:t>A charismatic, enthusiastic, leader</a:t>
            </a:r>
          </a:p>
          <a:p>
            <a:pPr marL="0" indent="0">
              <a:buNone/>
            </a:pPr>
            <a:r>
              <a:rPr lang="en-GB" b="1" dirty="0" smtClean="0"/>
              <a:t> (not a manager</a:t>
            </a:r>
            <a:r>
              <a:rPr lang="en-GB" dirty="0" smtClean="0"/>
              <a:t>)= the coordinator</a:t>
            </a:r>
          </a:p>
          <a:p>
            <a:pPr marL="0" indent="0">
              <a:buNone/>
            </a:pPr>
            <a:endParaRPr lang="en-GB" b="1" dirty="0"/>
          </a:p>
          <a:p>
            <a:pPr marL="0" indent="0">
              <a:buNone/>
            </a:pPr>
            <a:r>
              <a:rPr lang="en-GB" b="1" dirty="0" smtClean="0"/>
              <a:t>Enough funding and not one party which has much more than the other(s)</a:t>
            </a:r>
          </a:p>
          <a:p>
            <a:pPr marL="0" indent="0">
              <a:buNone/>
            </a:pPr>
            <a:endParaRPr lang="en-GB" b="1" dirty="0"/>
          </a:p>
          <a:p>
            <a:pPr marL="0" indent="0">
              <a:buNone/>
            </a:pPr>
            <a:r>
              <a:rPr lang="en-GB" b="1" dirty="0" smtClean="0"/>
              <a:t>A common desire to focus on the goal rather than on one’s supposed turf</a:t>
            </a:r>
          </a:p>
          <a:p>
            <a:endParaRPr lang="en-GB" b="1" dirty="0"/>
          </a:p>
          <a:p>
            <a:endParaRPr lang="en-GB" b="1"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140968"/>
            <a:ext cx="28575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127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Obstacles and </a:t>
            </a:r>
            <a:r>
              <a:rPr lang="fr-FR" dirty="0" err="1" smtClean="0"/>
              <a:t>their</a:t>
            </a:r>
            <a:r>
              <a:rPr lang="fr-FR" dirty="0" smtClean="0"/>
              <a:t> solution</a:t>
            </a:r>
            <a:endParaRPr lang="fr-FR" dirty="0"/>
          </a:p>
        </p:txBody>
      </p:sp>
      <p:sp>
        <p:nvSpPr>
          <p:cNvPr id="3" name="Espace réservé du contenu 2"/>
          <p:cNvSpPr>
            <a:spLocks noGrp="1"/>
          </p:cNvSpPr>
          <p:nvPr>
            <p:ph idx="1"/>
          </p:nvPr>
        </p:nvSpPr>
        <p:spPr/>
        <p:txBody>
          <a:bodyPr>
            <a:normAutofit fontScale="85000" lnSpcReduction="20000"/>
          </a:bodyPr>
          <a:lstStyle/>
          <a:p>
            <a:pPr marL="0" indent="0">
              <a:buNone/>
            </a:pPr>
            <a:r>
              <a:rPr lang="fr-FR" b="1" dirty="0" smtClean="0"/>
              <a:t>One </a:t>
            </a:r>
            <a:r>
              <a:rPr lang="fr-FR" b="1" dirty="0" err="1" smtClean="0"/>
              <a:t>agency</a:t>
            </a:r>
            <a:r>
              <a:rPr lang="fr-FR" b="1" dirty="0" smtClean="0"/>
              <a:t> </a:t>
            </a:r>
            <a:r>
              <a:rPr lang="fr-FR" b="1" dirty="0" err="1" smtClean="0"/>
              <a:t>is</a:t>
            </a:r>
            <a:r>
              <a:rPr lang="fr-FR" b="1" dirty="0" smtClean="0"/>
              <a:t> </a:t>
            </a:r>
            <a:r>
              <a:rPr lang="fr-FR" b="1" dirty="0" err="1" smtClean="0"/>
              <a:t>much</a:t>
            </a:r>
            <a:r>
              <a:rPr lang="fr-FR" b="1" dirty="0" smtClean="0"/>
              <a:t> more </a:t>
            </a:r>
            <a:r>
              <a:rPr lang="fr-FR" b="1" dirty="0" err="1" smtClean="0"/>
              <a:t>powerful</a:t>
            </a:r>
            <a:r>
              <a:rPr lang="fr-FR" b="1" dirty="0" smtClean="0"/>
              <a:t> </a:t>
            </a:r>
            <a:r>
              <a:rPr lang="fr-FR" dirty="0" err="1" smtClean="0"/>
              <a:t>than</a:t>
            </a:r>
            <a:r>
              <a:rPr lang="fr-FR" dirty="0" smtClean="0"/>
              <a:t> the </a:t>
            </a:r>
            <a:r>
              <a:rPr lang="fr-FR" dirty="0" err="1" smtClean="0"/>
              <a:t>other</a:t>
            </a:r>
            <a:r>
              <a:rPr lang="fr-FR" dirty="0" smtClean="0"/>
              <a:t>= </a:t>
            </a:r>
            <a:r>
              <a:rPr lang="fr-FR" dirty="0" err="1" smtClean="0"/>
              <a:t>it</a:t>
            </a:r>
            <a:r>
              <a:rPr lang="fr-FR" dirty="0" smtClean="0"/>
              <a:t> tends to </a:t>
            </a:r>
            <a:r>
              <a:rPr lang="fr-FR" dirty="0" err="1" smtClean="0"/>
              <a:t>see</a:t>
            </a:r>
            <a:r>
              <a:rPr lang="fr-FR" dirty="0" smtClean="0"/>
              <a:t> the </a:t>
            </a:r>
            <a:r>
              <a:rPr lang="fr-FR" dirty="0" err="1" smtClean="0"/>
              <a:t>others</a:t>
            </a:r>
            <a:r>
              <a:rPr lang="fr-FR" dirty="0" smtClean="0"/>
              <a:t> as </a:t>
            </a:r>
            <a:r>
              <a:rPr lang="fr-FR" dirty="0" err="1" smtClean="0"/>
              <a:t>its</a:t>
            </a:r>
            <a:r>
              <a:rPr lang="fr-FR" dirty="0" smtClean="0"/>
              <a:t> </a:t>
            </a:r>
            <a:r>
              <a:rPr lang="fr-FR" dirty="0" err="1" smtClean="0"/>
              <a:t>employees</a:t>
            </a:r>
            <a:r>
              <a:rPr lang="fr-FR" dirty="0" smtClean="0"/>
              <a:t> or </a:t>
            </a:r>
            <a:r>
              <a:rPr lang="fr-FR" dirty="0" err="1" smtClean="0"/>
              <a:t>subcontractors</a:t>
            </a:r>
            <a:r>
              <a:rPr lang="fr-FR" dirty="0" smtClean="0"/>
              <a:t>…</a:t>
            </a:r>
            <a:r>
              <a:rPr lang="fr-FR" dirty="0">
                <a:solidFill>
                  <a:srgbClr val="FF0000"/>
                </a:solidFill>
              </a:rPr>
              <a:t> </a:t>
            </a:r>
            <a:r>
              <a:rPr lang="fr-FR" dirty="0" smtClean="0">
                <a:solidFill>
                  <a:srgbClr val="FF0000"/>
                </a:solidFill>
              </a:rPr>
              <a:t>=&gt;local programmes</a:t>
            </a:r>
            <a:endParaRPr lang="fr-FR" dirty="0" smtClean="0"/>
          </a:p>
          <a:p>
            <a:pPr marL="0" indent="0">
              <a:buNone/>
            </a:pPr>
            <a:r>
              <a:rPr lang="fr-FR" b="1" dirty="0" smtClean="0"/>
              <a:t>One </a:t>
            </a:r>
            <a:r>
              <a:rPr lang="fr-FR" b="1" dirty="0" err="1" smtClean="0"/>
              <a:t>agency</a:t>
            </a:r>
            <a:r>
              <a:rPr lang="fr-FR" b="1" dirty="0" smtClean="0"/>
              <a:t> has all the money </a:t>
            </a:r>
            <a:r>
              <a:rPr lang="fr-FR" dirty="0" smtClean="0"/>
              <a:t>and </a:t>
            </a:r>
            <a:r>
              <a:rPr lang="fr-FR" dirty="0" err="1" smtClean="0"/>
              <a:t>controls</a:t>
            </a:r>
            <a:r>
              <a:rPr lang="fr-FR" dirty="0" smtClean="0"/>
              <a:t> the </a:t>
            </a:r>
            <a:r>
              <a:rPr lang="fr-FR" dirty="0" err="1" smtClean="0"/>
              <a:t>other</a:t>
            </a:r>
            <a:r>
              <a:rPr lang="fr-FR" dirty="0" smtClean="0"/>
              <a:t> </a:t>
            </a:r>
            <a:r>
              <a:rPr lang="fr-FR" dirty="0" err="1" smtClean="0"/>
              <a:t>ones</a:t>
            </a:r>
            <a:endParaRPr lang="fr-FR" dirty="0" smtClean="0"/>
          </a:p>
          <a:p>
            <a:pPr marL="0" indent="0">
              <a:buNone/>
            </a:pPr>
            <a:r>
              <a:rPr lang="fr-FR" dirty="0" smtClean="0">
                <a:solidFill>
                  <a:srgbClr val="FF0000"/>
                </a:solidFill>
              </a:rPr>
              <a:t>=&gt;</a:t>
            </a:r>
            <a:r>
              <a:rPr lang="fr-FR" dirty="0" err="1" smtClean="0">
                <a:solidFill>
                  <a:srgbClr val="FF0000"/>
                </a:solidFill>
              </a:rPr>
              <a:t>detachment</a:t>
            </a:r>
            <a:r>
              <a:rPr lang="fr-FR" dirty="0" smtClean="0">
                <a:solidFill>
                  <a:srgbClr val="FF0000"/>
                </a:solidFill>
              </a:rPr>
              <a:t> and </a:t>
            </a:r>
            <a:r>
              <a:rPr lang="fr-FR" dirty="0" err="1" smtClean="0">
                <a:solidFill>
                  <a:srgbClr val="FF0000"/>
                </a:solidFill>
              </a:rPr>
              <a:t>common</a:t>
            </a:r>
            <a:r>
              <a:rPr lang="fr-FR" dirty="0" smtClean="0">
                <a:solidFill>
                  <a:srgbClr val="FF0000"/>
                </a:solidFill>
              </a:rPr>
              <a:t> budget</a:t>
            </a:r>
          </a:p>
          <a:p>
            <a:pPr marL="0" indent="0">
              <a:buNone/>
            </a:pPr>
            <a:endParaRPr lang="fr-FR" dirty="0"/>
          </a:p>
          <a:p>
            <a:pPr marL="0" indent="0">
              <a:buNone/>
            </a:pPr>
            <a:r>
              <a:rPr lang="fr-FR" b="1" dirty="0" smtClean="0"/>
              <a:t>Not </a:t>
            </a:r>
            <a:r>
              <a:rPr lang="fr-FR" b="1" dirty="0" err="1" smtClean="0"/>
              <a:t>enough</a:t>
            </a:r>
            <a:r>
              <a:rPr lang="fr-FR" b="1" dirty="0" smtClean="0"/>
              <a:t> </a:t>
            </a:r>
            <a:r>
              <a:rPr lang="fr-FR" b="1" dirty="0" err="1" smtClean="0"/>
              <a:t>funding</a:t>
            </a:r>
            <a:r>
              <a:rPr lang="fr-FR" b="1" dirty="0" smtClean="0"/>
              <a:t> in </a:t>
            </a:r>
            <a:r>
              <a:rPr lang="fr-FR" b="1" dirty="0" err="1" smtClean="0"/>
              <a:t>general</a:t>
            </a:r>
            <a:r>
              <a:rPr lang="fr-FR" b="1" dirty="0" smtClean="0"/>
              <a:t> </a:t>
            </a:r>
            <a:r>
              <a:rPr lang="fr-FR" dirty="0" smtClean="0">
                <a:solidFill>
                  <a:srgbClr val="FF0000"/>
                </a:solidFill>
              </a:rPr>
              <a:t>=&gt; </a:t>
            </a:r>
            <a:r>
              <a:rPr lang="fr-FR" dirty="0" err="1" smtClean="0">
                <a:solidFill>
                  <a:srgbClr val="FF0000"/>
                </a:solidFill>
              </a:rPr>
              <a:t>diversify</a:t>
            </a:r>
            <a:r>
              <a:rPr lang="fr-FR" dirty="0" smtClean="0">
                <a:solidFill>
                  <a:srgbClr val="FF0000"/>
                </a:solidFill>
              </a:rPr>
              <a:t> &amp; </a:t>
            </a:r>
          </a:p>
          <a:p>
            <a:pPr marL="0" indent="0">
              <a:buNone/>
            </a:pPr>
            <a:r>
              <a:rPr lang="fr-FR" dirty="0" smtClean="0">
                <a:solidFill>
                  <a:srgbClr val="FF0000"/>
                </a:solidFill>
              </a:rPr>
              <a:t>go local!</a:t>
            </a:r>
          </a:p>
          <a:p>
            <a:pPr marL="0" indent="0">
              <a:buNone/>
            </a:pPr>
            <a:endParaRPr lang="fr-FR" b="1" dirty="0"/>
          </a:p>
          <a:p>
            <a:pPr marL="0" indent="0">
              <a:buNone/>
            </a:pPr>
            <a:r>
              <a:rPr lang="fr-FR" b="1" dirty="0" smtClean="0"/>
              <a:t>Professional cultures are </a:t>
            </a:r>
            <a:r>
              <a:rPr lang="fr-FR" b="1" dirty="0" err="1" smtClean="0"/>
              <a:t>vastly</a:t>
            </a:r>
            <a:r>
              <a:rPr lang="fr-FR" b="1" dirty="0" smtClean="0"/>
              <a:t> </a:t>
            </a:r>
            <a:r>
              <a:rPr lang="fr-FR" b="1" dirty="0" err="1" smtClean="0"/>
              <a:t>different</a:t>
            </a:r>
            <a:r>
              <a:rPr lang="fr-FR" b="1" dirty="0" smtClean="0"/>
              <a:t> (</a:t>
            </a:r>
            <a:r>
              <a:rPr lang="fr-FR" b="1" dirty="0" err="1" smtClean="0"/>
              <a:t>offender</a:t>
            </a:r>
            <a:r>
              <a:rPr lang="fr-FR" b="1" dirty="0" smtClean="0"/>
              <a:t>/client/patient…). </a:t>
            </a:r>
            <a:r>
              <a:rPr lang="fr-FR" dirty="0">
                <a:solidFill>
                  <a:srgbClr val="FF0000"/>
                </a:solidFill>
              </a:rPr>
              <a:t>=&gt; </a:t>
            </a:r>
            <a:r>
              <a:rPr lang="fr-FR" dirty="0" err="1" smtClean="0">
                <a:solidFill>
                  <a:srgbClr val="FF0000"/>
                </a:solidFill>
              </a:rPr>
              <a:t>be</a:t>
            </a:r>
            <a:r>
              <a:rPr lang="fr-FR" dirty="0" smtClean="0">
                <a:solidFill>
                  <a:srgbClr val="FF0000"/>
                </a:solidFill>
              </a:rPr>
              <a:t> patient, open </a:t>
            </a:r>
            <a:r>
              <a:rPr lang="fr-FR" dirty="0" err="1" smtClean="0">
                <a:solidFill>
                  <a:srgbClr val="FF0000"/>
                </a:solidFill>
              </a:rPr>
              <a:t>minded</a:t>
            </a:r>
            <a:r>
              <a:rPr lang="fr-FR" dirty="0" smtClean="0">
                <a:solidFill>
                  <a:srgbClr val="FF0000"/>
                </a:solidFill>
              </a:rPr>
              <a:t>, have a good leader. </a:t>
            </a:r>
            <a:r>
              <a:rPr lang="fr-FR" dirty="0" err="1" smtClean="0"/>
              <a:t>After</a:t>
            </a:r>
            <a:r>
              <a:rPr lang="fr-FR" dirty="0" smtClean="0"/>
              <a:t> a </a:t>
            </a:r>
            <a:r>
              <a:rPr lang="fr-FR" dirty="0" err="1" smtClean="0"/>
              <a:t>while</a:t>
            </a:r>
            <a:r>
              <a:rPr lang="fr-FR" dirty="0" smtClean="0"/>
              <a:t> </a:t>
            </a:r>
            <a:r>
              <a:rPr lang="fr-FR" dirty="0" err="1" smtClean="0"/>
              <a:t>though</a:t>
            </a:r>
            <a:r>
              <a:rPr lang="fr-FR" dirty="0" smtClean="0"/>
              <a:t>, </a:t>
            </a:r>
            <a:r>
              <a:rPr lang="fr-FR" dirty="0" err="1" smtClean="0">
                <a:solidFill>
                  <a:srgbClr val="FF0000"/>
                </a:solidFill>
              </a:rPr>
              <a:t>common</a:t>
            </a:r>
            <a:r>
              <a:rPr lang="fr-FR" dirty="0" smtClean="0">
                <a:solidFill>
                  <a:srgbClr val="FF0000"/>
                </a:solidFill>
              </a:rPr>
              <a:t> acculturation </a:t>
            </a:r>
            <a:r>
              <a:rPr lang="fr-FR" dirty="0" smtClean="0"/>
              <a:t>(Glasgow: police </a:t>
            </a:r>
            <a:r>
              <a:rPr lang="fr-FR" dirty="0" err="1" smtClean="0"/>
              <a:t>officer</a:t>
            </a:r>
            <a:r>
              <a:rPr lang="fr-FR" dirty="0" smtClean="0"/>
              <a:t> and SW in jeans!) and </a:t>
            </a:r>
            <a:r>
              <a:rPr lang="fr-FR" dirty="0" err="1" smtClean="0"/>
              <a:t>learn</a:t>
            </a:r>
            <a:r>
              <a:rPr lang="fr-FR" dirty="0" smtClean="0"/>
              <a:t> to </a:t>
            </a:r>
            <a:r>
              <a:rPr lang="fr-FR" dirty="0" err="1" smtClean="0"/>
              <a:t>get</a:t>
            </a:r>
            <a:r>
              <a:rPr lang="fr-FR" dirty="0" smtClean="0"/>
              <a:t> </a:t>
            </a:r>
            <a:r>
              <a:rPr lang="fr-FR" dirty="0" err="1" smtClean="0"/>
              <a:t>along</a:t>
            </a:r>
            <a:r>
              <a:rPr lang="fr-FR" dirty="0" smtClean="0"/>
              <a:t>, if </a:t>
            </a:r>
            <a:r>
              <a:rPr lang="fr-FR" dirty="0" err="1" smtClean="0"/>
              <a:t>their</a:t>
            </a:r>
            <a:r>
              <a:rPr lang="fr-FR" dirty="0" smtClean="0"/>
              <a:t> intentions are good. </a:t>
            </a:r>
          </a:p>
          <a:p>
            <a:pPr marL="0" indent="0">
              <a:buNone/>
            </a:pPr>
            <a:endParaRPr lang="fr-FR" b="1" dirty="0"/>
          </a:p>
          <a:p>
            <a:pPr marL="0" indent="0">
              <a:buNone/>
            </a:pPr>
            <a:endParaRPr lang="fr-FR" b="1" dirty="0" smtClean="0"/>
          </a:p>
          <a:p>
            <a:pPr marL="0" indent="0">
              <a:buNone/>
            </a:pPr>
            <a:endParaRPr lang="fr-FR" b="1" dirty="0" smtClean="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3284984"/>
            <a:ext cx="1512000" cy="107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610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Obstacles and their Solution</a:t>
            </a:r>
            <a:endParaRPr lang="en-GB" dirty="0"/>
          </a:p>
        </p:txBody>
      </p:sp>
      <p:sp>
        <p:nvSpPr>
          <p:cNvPr id="3" name="Espace réservé du contenu 2"/>
          <p:cNvSpPr>
            <a:spLocks noGrp="1"/>
          </p:cNvSpPr>
          <p:nvPr>
            <p:ph idx="1"/>
          </p:nvPr>
        </p:nvSpPr>
        <p:spPr/>
        <p:txBody>
          <a:bodyPr>
            <a:normAutofit fontScale="77500" lnSpcReduction="20000"/>
          </a:bodyPr>
          <a:lstStyle/>
          <a:p>
            <a:pPr marL="0" indent="0">
              <a:buNone/>
            </a:pPr>
            <a:r>
              <a:rPr lang="en-GB" dirty="0" smtClean="0"/>
              <a:t>One (or more) agency is highly corporatist and has no collaborative culture, does not want to collaborate, considers that offenders are his, and partners are incompetent, </a:t>
            </a:r>
            <a:r>
              <a:rPr lang="en-GB" dirty="0" err="1" smtClean="0"/>
              <a:t>etc</a:t>
            </a:r>
            <a:r>
              <a:rPr lang="en-GB" dirty="0" smtClean="0"/>
              <a:t>… or worse, their headquarters add fuel to their non-collaborative attitude. </a:t>
            </a:r>
          </a:p>
          <a:p>
            <a:pPr marL="0" indent="0">
              <a:buNone/>
            </a:pPr>
            <a:r>
              <a:rPr lang="en-GB" i="1" dirty="0" smtClean="0">
                <a:solidFill>
                  <a:srgbClr val="7030A0"/>
                </a:solidFill>
              </a:rPr>
              <a:t>Recognise anything here? </a:t>
            </a:r>
          </a:p>
          <a:p>
            <a:endParaRPr lang="en-GB" dirty="0"/>
          </a:p>
          <a:p>
            <a:r>
              <a:rPr lang="en-GB" b="1" dirty="0" smtClean="0"/>
              <a:t>Solutions</a:t>
            </a:r>
          </a:p>
          <a:p>
            <a:pPr>
              <a:buFontTx/>
              <a:buChar char="-"/>
            </a:pPr>
            <a:r>
              <a:rPr lang="en-GB" dirty="0" smtClean="0">
                <a:solidFill>
                  <a:srgbClr val="FF0000"/>
                </a:solidFill>
              </a:rPr>
              <a:t>reduce the size of these agencies to limit their</a:t>
            </a:r>
          </a:p>
          <a:p>
            <a:pPr marL="0" indent="0">
              <a:buNone/>
            </a:pPr>
            <a:r>
              <a:rPr lang="en-GB" dirty="0" smtClean="0">
                <a:solidFill>
                  <a:srgbClr val="FF0000"/>
                </a:solidFill>
              </a:rPr>
              <a:t> corporatism</a:t>
            </a:r>
          </a:p>
          <a:p>
            <a:pPr marL="0" indent="0">
              <a:buNone/>
            </a:pPr>
            <a:r>
              <a:rPr lang="en-GB" dirty="0" smtClean="0">
                <a:solidFill>
                  <a:srgbClr val="FF0000"/>
                </a:solidFill>
              </a:rPr>
              <a:t>-  go local rather than national</a:t>
            </a:r>
          </a:p>
          <a:p>
            <a:pPr>
              <a:buFontTx/>
              <a:buChar char="-"/>
            </a:pPr>
            <a:r>
              <a:rPr lang="en-GB" dirty="0" smtClean="0">
                <a:solidFill>
                  <a:srgbClr val="FF0000"/>
                </a:solidFill>
              </a:rPr>
              <a:t>detach </a:t>
            </a:r>
            <a:r>
              <a:rPr lang="en-GB" smtClean="0">
                <a:solidFill>
                  <a:srgbClr val="FF0000"/>
                </a:solidFill>
              </a:rPr>
              <a:t>practitioners (</a:t>
            </a:r>
            <a:r>
              <a:rPr lang="en-GB" dirty="0" err="1" smtClean="0">
                <a:solidFill>
                  <a:srgbClr val="FF0000"/>
                </a:solidFill>
              </a:rPr>
              <a:t>s</a:t>
            </a:r>
            <a:r>
              <a:rPr lang="en-GB" smtClean="0">
                <a:solidFill>
                  <a:srgbClr val="FF0000"/>
                </a:solidFill>
              </a:rPr>
              <a:t>ee </a:t>
            </a:r>
            <a:r>
              <a:rPr lang="en-GB" dirty="0" smtClean="0">
                <a:solidFill>
                  <a:srgbClr val="FF0000"/>
                </a:solidFill>
              </a:rPr>
              <a:t>above) from their agencies so that they’re (partly) cut off from their institutions</a:t>
            </a:r>
          </a:p>
          <a:p>
            <a:pPr>
              <a:buFontTx/>
              <a:buChar char="-"/>
            </a:pPr>
            <a:r>
              <a:rPr lang="en-GB" dirty="0" smtClean="0">
                <a:solidFill>
                  <a:srgbClr val="FF0000"/>
                </a:solidFill>
              </a:rPr>
              <a:t>Go Tony Blair (1997) and declare an general collaborative duty (inter-ministerial secretary of state?)</a:t>
            </a:r>
          </a:p>
          <a:p>
            <a:pPr>
              <a:buFontTx/>
              <a:buChar char="-"/>
            </a:pPr>
            <a:r>
              <a:rPr lang="en-GB" dirty="0" smtClean="0">
                <a:solidFill>
                  <a:srgbClr val="FF0000"/>
                </a:solidFill>
              </a:rPr>
              <a:t>Assign clear common goals </a:t>
            </a:r>
          </a:p>
          <a:p>
            <a:endParaRPr lang="en-GB" dirty="0" smtClean="0"/>
          </a:p>
          <a:p>
            <a:endParaRPr lang="en-GB" dirty="0" smtClean="0"/>
          </a:p>
          <a:p>
            <a:endParaRPr lang="en-GB" dirty="0" smtClean="0"/>
          </a:p>
          <a:p>
            <a:endParaRPr lang="en-GB"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7412" y="3140968"/>
            <a:ext cx="2196000" cy="1351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8312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801</TotalTime>
  <Words>1003</Words>
  <Application>Microsoft Office PowerPoint</Application>
  <PresentationFormat>Affichage à l'écran (4:3)</PresentationFormat>
  <Paragraphs>120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Débit</vt:lpstr>
      <vt:lpstr>How Drug Courts do it? Collaboration, Collaboration, Collaboration!</vt:lpstr>
      <vt:lpstr>Collaborative-Therapeutic law </vt:lpstr>
      <vt:lpstr>Different Meanings </vt:lpstr>
      <vt:lpstr>Different Shapes and Forms</vt:lpstr>
      <vt:lpstr>Why Collaborate? </vt:lpstr>
      <vt:lpstr>Who ? </vt:lpstr>
      <vt:lpstr>How?</vt:lpstr>
      <vt:lpstr>Obstacles and their solution</vt:lpstr>
      <vt:lpstr>Obstacles and their Solution</vt:lpstr>
      <vt:lpstr>And…</vt:lpstr>
      <vt:lpstr>References</vt:lpstr>
      <vt:lpstr>Merci! Thank you!</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Martine</dc:creator>
  <cp:lastModifiedBy>FORMATION</cp:lastModifiedBy>
  <cp:revision>430</cp:revision>
  <dcterms:created xsi:type="dcterms:W3CDTF">2012-04-20T15:02:47Z</dcterms:created>
  <dcterms:modified xsi:type="dcterms:W3CDTF">2015-12-17T06:54:21Z</dcterms:modified>
</cp:coreProperties>
</file>