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56" autoAdjust="0"/>
  </p:normalViewPr>
  <p:slideViewPr>
    <p:cSldViewPr>
      <p:cViewPr varScale="1">
        <p:scale>
          <a:sx n="94" d="100"/>
          <a:sy n="94" d="100"/>
        </p:scale>
        <p:origin x="-11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B5B7E7-168E-4C1F-BA26-A834AF01EA20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7C19C1-1D27-42A7-9CB6-68F9E289D908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erzog-evans.com/" TargetMode="External"/><Relationship Id="rId2" Type="http://schemas.openxmlformats.org/officeDocument/2006/relationships/hyperlink" Target="http://www.univ-reims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tineevans@y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0" dirty="0"/>
              <a:t>Can a </a:t>
            </a:r>
            <a:r>
              <a:rPr lang="en-US" sz="4400" b="0" dirty="0" smtClean="0"/>
              <a:t>60 Old </a:t>
            </a:r>
            <a:r>
              <a:rPr lang="en-US" sz="4400" b="0" dirty="0"/>
              <a:t>French </a:t>
            </a:r>
            <a:r>
              <a:rPr lang="en-US" sz="4400" b="0" dirty="0" smtClean="0"/>
              <a:t>Re-Entry </a:t>
            </a:r>
            <a:r>
              <a:rPr lang="en-US" sz="4400" b="0" dirty="0"/>
              <a:t>Court Remain Therapeutic in an Era of Managerialism and Prison Overcrowding? 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Martine Herzog-Evans</a:t>
            </a:r>
          </a:p>
          <a:p>
            <a:r>
              <a:rPr lang="fr-FR" dirty="0" err="1" smtClean="0"/>
              <a:t>University</a:t>
            </a:r>
            <a:r>
              <a:rPr lang="fr-FR" dirty="0" smtClean="0"/>
              <a:t> of </a:t>
            </a:r>
            <a:r>
              <a:rPr lang="fr-FR" dirty="0" err="1" smtClean="0"/>
              <a:t>Rheims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0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 I: holding hearings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J.A.P. do tick the abovementioned 4 boxes</a:t>
            </a:r>
          </a:p>
          <a:p>
            <a:endParaRPr lang="en-GB" dirty="0"/>
          </a:p>
          <a:p>
            <a:r>
              <a:rPr lang="en-GB" dirty="0" smtClean="0"/>
              <a:t>However:</a:t>
            </a:r>
          </a:p>
          <a:p>
            <a:r>
              <a:rPr lang="en-GB" dirty="0" smtClean="0"/>
              <a:t>- the law sometimes forbids them to hold hearings</a:t>
            </a:r>
          </a:p>
          <a:p>
            <a:r>
              <a:rPr lang="en-GB" dirty="0" smtClean="0"/>
              <a:t>(furlough, remission);</a:t>
            </a:r>
          </a:p>
          <a:p>
            <a:r>
              <a:rPr lang="en-GB" dirty="0" smtClean="0"/>
              <a:t>- they can avoid holding hearings if the prosecutor agrees and the decision is favourable to the offender (</a:t>
            </a:r>
            <a:r>
              <a:rPr lang="en-GB" dirty="0" err="1" smtClean="0"/>
              <a:t>eg</a:t>
            </a:r>
            <a:r>
              <a:rPr lang="en-GB" dirty="0" smtClean="0"/>
              <a:t> release)</a:t>
            </a:r>
          </a:p>
          <a:p>
            <a:pPr marL="365760" lvl="1" indent="0">
              <a:buNone/>
            </a:pPr>
            <a:r>
              <a:rPr lang="en-GB" dirty="0" smtClean="0"/>
              <a:t>= in big jurisdictions (Paris, Lyon, Marseille) 80 to 90% of cases processed without a hearing (</a:t>
            </a:r>
            <a:r>
              <a:rPr lang="en-GB" i="1" dirty="0" smtClean="0"/>
              <a:t>but interesting exceptions by saving time on other tasks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7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Procedure II: rulings’ ‘motivation’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‘motivation’ = writing down in the ruling why the decision was made. Essential in a democracy/fundamental legal principle. </a:t>
            </a:r>
          </a:p>
          <a:p>
            <a:endParaRPr lang="en-GB" dirty="0"/>
          </a:p>
          <a:p>
            <a:r>
              <a:rPr lang="en-GB" dirty="0" smtClean="0"/>
              <a:t>In practice no time = choice between:</a:t>
            </a:r>
          </a:p>
          <a:p>
            <a:pPr marL="365760" lvl="1" indent="0">
              <a:buNone/>
            </a:pPr>
            <a:r>
              <a:rPr lang="en-GB" dirty="0" smtClean="0"/>
              <a:t>- seeing all offenders but not having time to write rulings properly;</a:t>
            </a:r>
            <a:endParaRPr lang="fr-FR" dirty="0" smtClean="0"/>
          </a:p>
          <a:p>
            <a:pPr marL="365760" lvl="1" indent="0">
              <a:buNone/>
            </a:pPr>
            <a:r>
              <a:rPr lang="en-GB" dirty="0" smtClean="0"/>
              <a:t>- or writing badly </a:t>
            </a:r>
            <a:r>
              <a:rPr lang="en-GB" dirty="0"/>
              <a:t>motivated ultra-short and standardised rulings </a:t>
            </a:r>
            <a:r>
              <a:rPr lang="en-GB" dirty="0" smtClean="0"/>
              <a:t>but seeing (nearly) all offenders.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II: rulings’ ‘motivation’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the most part: good rulings (compared with other types of judges/courts)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They often write in a ‘therapeutic jurisprudence key’ tone</a:t>
            </a:r>
          </a:p>
          <a:p>
            <a:endParaRPr lang="en-GB" dirty="0"/>
          </a:p>
          <a:p>
            <a:r>
              <a:rPr lang="en-GB" dirty="0" smtClean="0"/>
              <a:t>J.A.P; say they first and foremost write for the offenders, secondly for the community/society; most often for both. </a:t>
            </a:r>
          </a:p>
          <a:p>
            <a:endParaRPr lang="en-GB" dirty="0" smtClean="0"/>
          </a:p>
          <a:p>
            <a:r>
              <a:rPr lang="en-GB" dirty="0" smtClean="0"/>
              <a:t>Clear dichotomy between:</a:t>
            </a:r>
          </a:p>
          <a:p>
            <a:pPr marL="365760" lvl="1" indent="0">
              <a:buNone/>
            </a:pPr>
            <a:r>
              <a:rPr lang="en-GB" dirty="0" smtClean="0"/>
              <a:t>- long sentences/serious offenders: detailed motivation, cautious, precise;</a:t>
            </a:r>
          </a:p>
          <a:p>
            <a:pPr marL="365760" lvl="1" indent="0">
              <a:buNone/>
            </a:pPr>
            <a:r>
              <a:rPr lang="en-GB" dirty="0" smtClean="0"/>
              <a:t>- and short sentences/community sentences: much more standardised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They are under attack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Prison </a:t>
            </a:r>
            <a:r>
              <a:rPr lang="fr-FR" dirty="0" err="1" smtClean="0"/>
              <a:t>overcrowding</a:t>
            </a:r>
            <a:r>
              <a:rPr lang="fr-FR" dirty="0" smtClean="0"/>
              <a:t> + super </a:t>
            </a:r>
            <a:r>
              <a:rPr lang="fr-FR" dirty="0" err="1" smtClean="0"/>
              <a:t>powerful</a:t>
            </a:r>
            <a:r>
              <a:rPr lang="fr-FR" dirty="0" smtClean="0"/>
              <a:t> prison services = tension </a:t>
            </a:r>
            <a:r>
              <a:rPr lang="fr-FR" dirty="0" err="1" smtClean="0"/>
              <a:t>against</a:t>
            </a:r>
            <a:r>
              <a:rPr lang="fr-FR" dirty="0" smtClean="0"/>
              <a:t> JAP </a:t>
            </a:r>
            <a:r>
              <a:rPr lang="fr-FR" dirty="0" err="1" smtClean="0"/>
              <a:t>who</a:t>
            </a:r>
            <a:r>
              <a:rPr lang="fr-FR" dirty="0" smtClean="0"/>
              <a:t> do not release </a:t>
            </a:r>
            <a:r>
              <a:rPr lang="fr-FR" dirty="0" err="1" smtClean="0"/>
              <a:t>enough</a:t>
            </a:r>
            <a:r>
              <a:rPr lang="fr-FR" dirty="0" smtClean="0"/>
              <a:t> &amp;/or </a:t>
            </a:r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enough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  <a:p>
            <a:r>
              <a:rPr lang="en-GB" b="1" dirty="0" smtClean="0"/>
              <a:t>Strong forces trying to get rid of JAP b y clipping his/her wings</a:t>
            </a:r>
            <a:endParaRPr lang="en-GB" dirty="0" smtClean="0"/>
          </a:p>
          <a:p>
            <a:r>
              <a:rPr lang="en-GB" dirty="0" smtClean="0"/>
              <a:t>And creating tensions with probation services </a:t>
            </a:r>
          </a:p>
          <a:p>
            <a:r>
              <a:rPr lang="en-GB" dirty="0" smtClean="0"/>
              <a:t>= the idea is to get rid of JAP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Pratt </a:t>
            </a:r>
            <a:r>
              <a:rPr lang="fr-FR" dirty="0"/>
              <a:t>J. (2002), </a:t>
            </a:r>
            <a:r>
              <a:rPr lang="fr-FR" i="1" dirty="0" err="1"/>
              <a:t>Punishment</a:t>
            </a:r>
            <a:r>
              <a:rPr lang="fr-FR" i="1" dirty="0"/>
              <a:t> and Civilisation</a:t>
            </a:r>
            <a:r>
              <a:rPr lang="fr-FR" dirty="0"/>
              <a:t>,. </a:t>
            </a:r>
            <a:r>
              <a:rPr lang="en-US" dirty="0"/>
              <a:t>Penal tolerance and intolerance, London, Sage</a:t>
            </a:r>
            <a:endParaRPr lang="fr-FR" dirty="0"/>
          </a:p>
          <a:p>
            <a:r>
              <a:rPr lang="en-GB" dirty="0"/>
              <a:t>Tyler T. (2012), ‘The virtues of self-regulation’, in A. Crawford and A. Hucklesby (eds.), </a:t>
            </a:r>
            <a:r>
              <a:rPr lang="en-GB" i="1" dirty="0"/>
              <a:t>Legitimacy and compliance in criminal justice</a:t>
            </a:r>
            <a:r>
              <a:rPr lang="en-GB" dirty="0"/>
              <a:t>, Routledge: 8-28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3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bit of publicity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 smtClean="0"/>
              <a:t>To </a:t>
            </a:r>
            <a:r>
              <a:rPr lang="fr-FR" dirty="0" err="1" smtClean="0"/>
              <a:t>learn</a:t>
            </a:r>
            <a:r>
              <a:rPr lang="fr-FR" dirty="0" smtClean="0"/>
              <a:t> more about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and French JAP:</a:t>
            </a:r>
          </a:p>
          <a:p>
            <a:endParaRPr lang="fr-FR" dirty="0" smtClean="0"/>
          </a:p>
          <a:p>
            <a:r>
              <a:rPr lang="fr-FR" dirty="0" smtClean="0"/>
              <a:t>M. Herzog-Evans, </a:t>
            </a:r>
            <a:r>
              <a:rPr lang="fr-FR" i="1" dirty="0" smtClean="0"/>
              <a:t>French reentry courts and </a:t>
            </a:r>
            <a:r>
              <a:rPr lang="fr-FR" i="1" dirty="0" err="1" smtClean="0"/>
              <a:t>rehabilitation</a:t>
            </a:r>
            <a:r>
              <a:rPr lang="fr-FR" i="1" dirty="0" smtClean="0"/>
              <a:t>: </a:t>
            </a:r>
            <a:r>
              <a:rPr lang="fr-FR" i="1" dirty="0" err="1" smtClean="0"/>
              <a:t>Mister</a:t>
            </a:r>
            <a:r>
              <a:rPr lang="fr-FR" i="1" dirty="0" smtClean="0"/>
              <a:t> Jourdain of </a:t>
            </a:r>
            <a:r>
              <a:rPr lang="fr-FR" i="1" dirty="0" err="1" smtClean="0"/>
              <a:t>desistance</a:t>
            </a:r>
            <a:r>
              <a:rPr lang="fr-FR" i="1" dirty="0" smtClean="0"/>
              <a:t>,</a:t>
            </a:r>
            <a:r>
              <a:rPr lang="fr-FR" dirty="0" smtClean="0"/>
              <a:t> Paris, l’Harmattan, </a:t>
            </a:r>
            <a:r>
              <a:rPr lang="fr-FR" dirty="0" err="1" smtClean="0"/>
              <a:t>forthcoming</a:t>
            </a:r>
            <a:r>
              <a:rPr lang="fr-FR" dirty="0" smtClean="0"/>
              <a:t> (one </a:t>
            </a:r>
            <a:r>
              <a:rPr lang="fr-FR" dirty="0" err="1" smtClean="0"/>
              <a:t>ed</a:t>
            </a:r>
            <a:r>
              <a:rPr lang="fr-FR" dirty="0" smtClean="0"/>
              <a:t>. in French,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smtClean="0"/>
              <a:t>in English)</a:t>
            </a:r>
            <a:endParaRPr lang="fr-FR" dirty="0" smtClean="0"/>
          </a:p>
          <a:p>
            <a:r>
              <a:rPr lang="fr-FR" dirty="0" smtClean="0"/>
              <a:t>= </a:t>
            </a: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 smtClean="0"/>
              <a:t>busy</a:t>
            </a:r>
            <a:r>
              <a:rPr lang="fr-FR" dirty="0" smtClean="0"/>
              <a:t> </a:t>
            </a:r>
            <a:r>
              <a:rPr lang="fr-FR" dirty="0" err="1" smtClean="0"/>
              <a:t>translating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…. </a:t>
            </a:r>
            <a:r>
              <a:rPr lang="fr-FR" dirty="0" err="1" smtClean="0"/>
              <a:t>Give</a:t>
            </a:r>
            <a:r>
              <a:rPr lang="fr-FR" dirty="0" smtClean="0"/>
              <a:t> me a </a:t>
            </a:r>
            <a:r>
              <a:rPr lang="fr-FR" dirty="0" err="1" smtClean="0"/>
              <a:t>little</a:t>
            </a:r>
            <a:r>
              <a:rPr lang="fr-FR" dirty="0" smtClean="0"/>
              <a:t> time </a:t>
            </a:r>
            <a:r>
              <a:rPr lang="fr-FR" dirty="0" smtClean="0">
                <a:sym typeface="Wingdings" pitchFamily="2" charset="2"/>
              </a:rPr>
              <a:t></a:t>
            </a:r>
          </a:p>
          <a:p>
            <a:endParaRPr lang="fr-FR" dirty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M. Herzog-Evans (</a:t>
            </a:r>
            <a:r>
              <a:rPr lang="fr-FR" dirty="0" err="1" smtClean="0">
                <a:sym typeface="Wingdings" pitchFamily="2" charset="2"/>
              </a:rPr>
              <a:t>ed</a:t>
            </a:r>
            <a:r>
              <a:rPr lang="fr-FR" dirty="0" smtClean="0">
                <a:sym typeface="Wingdings" pitchFamily="2" charset="2"/>
              </a:rPr>
              <a:t>.), </a:t>
            </a:r>
            <a:r>
              <a:rPr lang="fr-FR" i="1" dirty="0">
                <a:sym typeface="Wingdings" pitchFamily="2" charset="2"/>
              </a:rPr>
              <a:t>O</a:t>
            </a:r>
            <a:r>
              <a:rPr lang="fr-FR" i="1" dirty="0" smtClean="0">
                <a:sym typeface="Wingdings" pitchFamily="2" charset="2"/>
              </a:rPr>
              <a:t>ffender release and supervision: the </a:t>
            </a:r>
            <a:r>
              <a:rPr lang="fr-FR" i="1" dirty="0" err="1" smtClean="0">
                <a:sym typeface="Wingdings" pitchFamily="2" charset="2"/>
              </a:rPr>
              <a:t>role</a:t>
            </a:r>
            <a:r>
              <a:rPr lang="fr-FR" i="1" dirty="0" smtClean="0">
                <a:sym typeface="Wingdings" pitchFamily="2" charset="2"/>
              </a:rPr>
              <a:t> of courts and the use of </a:t>
            </a:r>
            <a:r>
              <a:rPr lang="fr-FR" i="1" dirty="0" err="1" smtClean="0">
                <a:sym typeface="Wingdings" pitchFamily="2" charset="2"/>
              </a:rPr>
              <a:t>discretion</a:t>
            </a:r>
            <a:r>
              <a:rPr lang="fr-FR" dirty="0" smtClean="0">
                <a:sym typeface="Wingdings" pitchFamily="2" charset="2"/>
              </a:rPr>
              <a:t>, </a:t>
            </a:r>
            <a:r>
              <a:rPr lang="fr-FR" dirty="0" err="1" smtClean="0">
                <a:sym typeface="Wingdings" pitchFamily="2" charset="2"/>
              </a:rPr>
              <a:t>Nijmegen</a:t>
            </a:r>
            <a:r>
              <a:rPr lang="fr-FR" dirty="0" smtClean="0">
                <a:sym typeface="Wingdings" pitchFamily="2" charset="2"/>
              </a:rPr>
              <a:t>, Wolf </a:t>
            </a:r>
            <a:r>
              <a:rPr lang="fr-FR" dirty="0" err="1" smtClean="0">
                <a:sym typeface="Wingdings" pitchFamily="2" charset="2"/>
              </a:rPr>
              <a:t>Legal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Publishers</a:t>
            </a:r>
            <a:r>
              <a:rPr lang="fr-FR" dirty="0" smtClean="0">
                <a:sym typeface="Wingdings" pitchFamily="2" charset="2"/>
              </a:rPr>
              <a:t>, </a:t>
            </a:r>
            <a:r>
              <a:rPr lang="fr-FR" dirty="0" err="1" smtClean="0">
                <a:sym typeface="Wingdings" pitchFamily="2" charset="2"/>
              </a:rPr>
              <a:t>forthcoming</a:t>
            </a:r>
            <a:r>
              <a:rPr lang="fr-FR" dirty="0" smtClean="0">
                <a:sym typeface="Wingdings" pitchFamily="2" charset="2"/>
              </a:rPr>
              <a:t>. 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0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http://www.univ-reims.fr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http://herzog-evans.com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4"/>
              </a:rPr>
              <a:t>martineevans@ymail.com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9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Preliminary: Who works?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France, a Judge (the </a:t>
            </a:r>
            <a:r>
              <a:rPr lang="en-GB" i="1" dirty="0" err="1" smtClean="0"/>
              <a:t>juge</a:t>
            </a:r>
            <a:r>
              <a:rPr lang="en-GB" i="1" dirty="0" smtClean="0"/>
              <a:t> de </a:t>
            </a:r>
            <a:r>
              <a:rPr lang="en-GB" i="1" dirty="0" err="1" smtClean="0"/>
              <a:t>l’application</a:t>
            </a:r>
            <a:r>
              <a:rPr lang="en-GB" i="1" dirty="0" smtClean="0"/>
              <a:t> des </a:t>
            </a:r>
            <a:r>
              <a:rPr lang="en-GB" i="1" dirty="0" err="1" smtClean="0"/>
              <a:t>peines</a:t>
            </a:r>
            <a:r>
              <a:rPr lang="en-GB" dirty="0" smtClean="0"/>
              <a:t>: J.A.P.) is responsible for: </a:t>
            </a:r>
          </a:p>
          <a:p>
            <a:r>
              <a:rPr lang="en-GB" dirty="0" smtClean="0"/>
              <a:t>- releasing inmates (also furlough and remission);</a:t>
            </a:r>
          </a:p>
          <a:p>
            <a:r>
              <a:rPr lang="en-GB" dirty="0" smtClean="0"/>
              <a:t>- transforming custody sentences of up to 2 years into various community sentences or measures;</a:t>
            </a:r>
          </a:p>
          <a:p>
            <a:r>
              <a:rPr lang="en-GB" dirty="0" smtClean="0"/>
              <a:t>- dealing with or sanctioning breach;</a:t>
            </a:r>
          </a:p>
          <a:p>
            <a:r>
              <a:rPr lang="en-GB" dirty="0" smtClean="0"/>
              <a:t>- modifying (adapting) offenders’ in the community obligations;</a:t>
            </a:r>
          </a:p>
          <a:p>
            <a:r>
              <a:rPr lang="en-GB" dirty="0" smtClean="0"/>
              <a:t>And also may:</a:t>
            </a:r>
          </a:p>
          <a:p>
            <a:r>
              <a:rPr lang="en-GB" dirty="0" smtClean="0"/>
              <a:t>- notify obligations; </a:t>
            </a:r>
          </a:p>
          <a:p>
            <a:r>
              <a:rPr lang="en-GB" dirty="0" smtClean="0"/>
              <a:t>- keep an eye on the supervision (duty of PO to report to him).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research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a context where (in particular in the 2002-2012</a:t>
            </a:r>
            <a:r>
              <a:rPr lang="en-GB" dirty="0"/>
              <a:t> </a:t>
            </a:r>
            <a:r>
              <a:rPr lang="en-GB" dirty="0" smtClean="0"/>
              <a:t>decade)</a:t>
            </a:r>
          </a:p>
          <a:p>
            <a:pPr algn="just"/>
            <a:r>
              <a:rPr lang="en-GB" dirty="0" smtClean="0"/>
              <a:t>- sentences’ implementation has become a communication device for politicians;</a:t>
            </a:r>
          </a:p>
          <a:p>
            <a:pPr algn="just"/>
            <a:r>
              <a:rPr lang="en-GB" dirty="0" smtClean="0"/>
              <a:t>- has become more punitive.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In 2010, a research was launched by MHE and a team of students primarily to assess what was JA.P.’s professional culture (in particular re desistance. </a:t>
            </a:r>
          </a:p>
          <a:p>
            <a:pPr algn="just"/>
            <a:r>
              <a:rPr lang="en-GB" dirty="0" smtClean="0"/>
              <a:t>The research also examined several other questions, including procedural issues: was it still possible to abide by due process rules in the above mentioned context? 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26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Methodology (covering all French regions, including overseas</a:t>
            </a:r>
            <a:r>
              <a:rPr lang="en-GB" dirty="0" smtClean="0"/>
              <a:t>): 3 parts</a:t>
            </a:r>
            <a:endParaRPr lang="en-GB" dirty="0"/>
          </a:p>
          <a:p>
            <a:r>
              <a:rPr lang="en-GB" dirty="0" smtClean="0"/>
              <a:t>-</a:t>
            </a:r>
            <a:r>
              <a:rPr lang="en-GB" b="1" dirty="0" smtClean="0"/>
              <a:t>What JAP SAY </a:t>
            </a:r>
            <a:r>
              <a:rPr lang="en-GB" dirty="0" smtClean="0"/>
              <a:t>: 75 J.A.P</a:t>
            </a:r>
            <a:r>
              <a:rPr lang="en-GB" dirty="0"/>
              <a:t>. interviewed </a:t>
            </a:r>
            <a:r>
              <a:rPr lang="en-GB" dirty="0" smtClean="0"/>
              <a:t>(more than 20% of all J.A.P.); </a:t>
            </a:r>
          </a:p>
          <a:p>
            <a:r>
              <a:rPr lang="en-GB" dirty="0" smtClean="0"/>
              <a:t>-</a:t>
            </a:r>
            <a:r>
              <a:rPr lang="en-GB" b="1" dirty="0" smtClean="0"/>
              <a:t>WHAT JAP DO: </a:t>
            </a:r>
          </a:p>
          <a:p>
            <a:r>
              <a:rPr lang="en-GB" dirty="0" smtClean="0"/>
              <a:t> </a:t>
            </a:r>
            <a:r>
              <a:rPr lang="en-GB" dirty="0" smtClean="0"/>
              <a:t>Attending all sorts of hearing dealing with a total of 530 offenders;</a:t>
            </a:r>
          </a:p>
          <a:p>
            <a:r>
              <a:rPr lang="en-GB" dirty="0" smtClean="0"/>
              <a:t>- Analysing </a:t>
            </a:r>
            <a:r>
              <a:rPr lang="en-GB" dirty="0" smtClean="0"/>
              <a:t>their written rulings : N1300</a:t>
            </a:r>
          </a:p>
          <a:p>
            <a:r>
              <a:rPr lang="en-GB" b="1" dirty="0" smtClean="0"/>
              <a:t>WHAT THEIR PARTNERS SAY ABOUT THEM: </a:t>
            </a:r>
            <a:endParaRPr lang="en-GB" b="1" dirty="0" smtClean="0"/>
          </a:p>
          <a:p>
            <a:r>
              <a:rPr lang="en-GB" dirty="0" smtClean="0"/>
              <a:t>- interviewing other practitioners: </a:t>
            </a:r>
          </a:p>
          <a:p>
            <a:pPr lvl="2"/>
            <a:r>
              <a:rPr lang="en-GB" dirty="0" smtClean="0"/>
              <a:t>38 PO;</a:t>
            </a:r>
            <a:endParaRPr lang="en-GB" dirty="0"/>
          </a:p>
          <a:p>
            <a:pPr lvl="2"/>
            <a:r>
              <a:rPr lang="en-GB" dirty="0" smtClean="0"/>
              <a:t>5 trainee PO;</a:t>
            </a:r>
          </a:p>
          <a:p>
            <a:pPr lvl="2"/>
            <a:r>
              <a:rPr lang="en-GB" dirty="0" smtClean="0"/>
              <a:t>16 chiefs PO (8 middle managers and 8 chiefs of service);</a:t>
            </a:r>
          </a:p>
          <a:p>
            <a:pPr lvl="2"/>
            <a:r>
              <a:rPr lang="en-GB" dirty="0" smtClean="0"/>
              <a:t>5 prison chiefs;</a:t>
            </a:r>
          </a:p>
          <a:p>
            <a:pPr lvl="2"/>
            <a:r>
              <a:rPr lang="en-GB" dirty="0" smtClean="0"/>
              <a:t>13prosecutors;</a:t>
            </a:r>
          </a:p>
          <a:p>
            <a:pPr lvl="2"/>
            <a:r>
              <a:rPr lang="en-GB" dirty="0" smtClean="0"/>
              <a:t>32 attorneys.</a:t>
            </a:r>
          </a:p>
          <a:p>
            <a:pPr lvl="2"/>
            <a:r>
              <a:rPr lang="en-GB" dirty="0" smtClean="0"/>
              <a:t>6 paralegals. </a:t>
            </a:r>
          </a:p>
          <a:p>
            <a:pPr marL="667512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448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J.A.P. are good judges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1) </a:t>
            </a:r>
            <a:r>
              <a:rPr lang="en-GB" b="1" dirty="0" smtClean="0"/>
              <a:t>They want to become J.A.P. </a:t>
            </a:r>
            <a:r>
              <a:rPr lang="en-GB" dirty="0" smtClean="0"/>
              <a:t>(open question):</a:t>
            </a:r>
          </a:p>
          <a:p>
            <a:r>
              <a:rPr lang="en-GB" dirty="0" smtClean="0"/>
              <a:t>- </a:t>
            </a:r>
            <a:r>
              <a:rPr lang="en-GB" b="1" dirty="0" smtClean="0"/>
              <a:t>55.3% </a:t>
            </a:r>
            <a:r>
              <a:rPr lang="en-GB" dirty="0" smtClean="0"/>
              <a:t>‘for the close relationship we have with </a:t>
            </a:r>
            <a:r>
              <a:rPr lang="en-GB" i="1" dirty="0" err="1" smtClean="0"/>
              <a:t>justiciables</a:t>
            </a:r>
            <a:r>
              <a:rPr lang="en-GB" dirty="0" smtClean="0"/>
              <a:t>’ ;</a:t>
            </a:r>
          </a:p>
          <a:p>
            <a:r>
              <a:rPr lang="en-GB" dirty="0" smtClean="0"/>
              <a:t>- </a:t>
            </a:r>
            <a:r>
              <a:rPr lang="en-GB" b="1" dirty="0" smtClean="0"/>
              <a:t>48% </a:t>
            </a:r>
            <a:r>
              <a:rPr lang="en-GB" dirty="0" smtClean="0"/>
              <a:t>‘the need to do something useful, help people resocialise’;</a:t>
            </a:r>
          </a:p>
          <a:p>
            <a:r>
              <a:rPr lang="en-GB" dirty="0" smtClean="0"/>
              <a:t>- </a:t>
            </a:r>
            <a:r>
              <a:rPr lang="en-GB" b="1" dirty="0" smtClean="0"/>
              <a:t>24.3</a:t>
            </a:r>
            <a:r>
              <a:rPr lang="en-GB" dirty="0" smtClean="0"/>
              <a:t>%: working in partnership;</a:t>
            </a:r>
          </a:p>
          <a:p>
            <a:r>
              <a:rPr lang="en-GB" dirty="0" smtClean="0"/>
              <a:t>- </a:t>
            </a:r>
            <a:r>
              <a:rPr lang="en-GB" b="1" dirty="0" smtClean="0"/>
              <a:t>21.3</a:t>
            </a:r>
            <a:r>
              <a:rPr lang="en-GB" dirty="0" smtClean="0"/>
              <a:t>%: ‘sentences’ implementation law is fascinating’ and complex;</a:t>
            </a:r>
          </a:p>
          <a:p>
            <a:r>
              <a:rPr lang="en-GB" dirty="0" smtClean="0"/>
              <a:t>-</a:t>
            </a:r>
            <a:r>
              <a:rPr lang="en-GB" b="1" dirty="0" smtClean="0"/>
              <a:t> 17.3</a:t>
            </a:r>
            <a:r>
              <a:rPr lang="en-GB" dirty="0" smtClean="0"/>
              <a:t>%: want to know what happens after the sentence is passed.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9,33% of judges and 69,8</a:t>
            </a:r>
            <a:r>
              <a:rPr lang="en-GB" dirty="0" smtClean="0"/>
              <a:t>% of </a:t>
            </a:r>
            <a:r>
              <a:rPr lang="en-GB" smtClean="0"/>
              <a:t>all their rulings </a:t>
            </a:r>
            <a:r>
              <a:rPr lang="en-GB" dirty="0" smtClean="0"/>
              <a:t>refer to ‘the meaning of’ the measure or its lack thereof.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J.A.P. are good judges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With </a:t>
            </a:r>
            <a:r>
              <a:rPr lang="en-GB" b="1" dirty="0" smtClean="0"/>
              <a:t>variations</a:t>
            </a:r>
            <a:r>
              <a:rPr lang="en-GB" dirty="0" smtClean="0"/>
              <a:t> of course: </a:t>
            </a:r>
          </a:p>
          <a:p>
            <a:r>
              <a:rPr lang="en-GB" dirty="0" smtClean="0"/>
              <a:t>e.g. former prosecutors or former prison governors or investigation judges : a little more punitive// former educators, probation officers, family judges, youth judges: less punitive</a:t>
            </a:r>
          </a:p>
          <a:p>
            <a:endParaRPr lang="en-GB" dirty="0"/>
          </a:p>
          <a:p>
            <a:r>
              <a:rPr lang="en-GB" dirty="0" smtClean="0"/>
              <a:t>A lot had been or wanted to be: family judge, </a:t>
            </a:r>
            <a:r>
              <a:rPr lang="en-GB" i="1" dirty="0" err="1" smtClean="0"/>
              <a:t>juge</a:t>
            </a:r>
            <a:r>
              <a:rPr lang="en-GB" i="1" dirty="0" smtClean="0"/>
              <a:t> </a:t>
            </a:r>
            <a:r>
              <a:rPr lang="en-GB" i="1" dirty="0" err="1" smtClean="0"/>
              <a:t>d’instance</a:t>
            </a:r>
            <a:r>
              <a:rPr lang="en-GB" i="1" dirty="0" smtClean="0"/>
              <a:t> </a:t>
            </a:r>
            <a:r>
              <a:rPr lang="en-GB" dirty="0" smtClean="0"/>
              <a:t>or youth judge, positions that equally allow for constant interaction with ‘</a:t>
            </a:r>
            <a:r>
              <a:rPr lang="en-GB" i="1" dirty="0" err="1" smtClean="0"/>
              <a:t>justiciables</a:t>
            </a:r>
            <a:r>
              <a:rPr lang="en-GB" dirty="0" smtClean="0"/>
              <a:t>’ (judges have to change job on a regular basis)</a:t>
            </a:r>
          </a:p>
          <a:p>
            <a:endParaRPr lang="en-GB" dirty="0"/>
          </a:p>
          <a:p>
            <a:r>
              <a:rPr lang="en-GB" dirty="0" smtClean="0"/>
              <a:t>I devoted a lot of energy to finding /interviewing ‘bad J.A.P.’: only found 2…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Only 2/75 wanted to quit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4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J.A.P. are transformed by their position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There is </a:t>
            </a:r>
            <a:r>
              <a:rPr lang="en-GB" b="1" dirty="0" smtClean="0"/>
              <a:t>a rookie section </a:t>
            </a:r>
            <a:r>
              <a:rPr lang="en-GB" dirty="0" smtClean="0"/>
              <a:t>to the research. I interviewed 9 rookie JAP (only several months as J.A.P.).</a:t>
            </a:r>
          </a:p>
          <a:p>
            <a:pPr marL="0" indent="0">
              <a:buNone/>
            </a:pPr>
            <a:r>
              <a:rPr lang="en-GB" dirty="0" smtClean="0"/>
              <a:t>It is clear that there is a J.A.P. bug or zombie effect: they are partly infected with the J.A.P. (human, turned towards the future and reinsertion, hands on….) bug, but usually not fully yet.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Fascinating: </a:t>
            </a:r>
            <a:r>
              <a:rPr lang="en-GB" b="1" dirty="0" smtClean="0"/>
              <a:t>the ENM </a:t>
            </a:r>
            <a:r>
              <a:rPr lang="en-GB" dirty="0" smtClean="0"/>
              <a:t>(school for judge) is praised by the judges trained in the last 4 years since it radically changed its training methods and is now teaching both ‘</a:t>
            </a:r>
            <a:r>
              <a:rPr lang="en-GB" i="1" dirty="0" smtClean="0"/>
              <a:t>savoir faire</a:t>
            </a:r>
            <a:r>
              <a:rPr lang="en-GB" dirty="0" smtClean="0"/>
              <a:t>’ and ‘</a:t>
            </a:r>
            <a:r>
              <a:rPr lang="en-GB" i="1" dirty="0" smtClean="0"/>
              <a:t>savoir </a:t>
            </a:r>
            <a:r>
              <a:rPr lang="en-GB" i="1" dirty="0" err="1" smtClean="0"/>
              <a:t>être</a:t>
            </a:r>
            <a:r>
              <a:rPr lang="en-GB" dirty="0" smtClean="0"/>
              <a:t>’ (knowing how do to and knowing how to be)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Anti-terrorism J.A.P.: </a:t>
            </a:r>
            <a:r>
              <a:rPr lang="en-GB" dirty="0" smtClean="0"/>
              <a:t>totally acculturated after several years of practice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9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But… a managerial and punitive context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General penal system </a:t>
            </a:r>
            <a:r>
              <a:rPr lang="en-GB" dirty="0" smtClean="0"/>
              <a:t>- punitive context: dealing with all offences and harsher sentences = too many cases and overcrowding</a:t>
            </a:r>
          </a:p>
          <a:p>
            <a:r>
              <a:rPr lang="en-GB" dirty="0"/>
              <a:t>M</a:t>
            </a:r>
            <a:r>
              <a:rPr lang="en-GB" b="1" dirty="0" smtClean="0"/>
              <a:t>anagerial pressure </a:t>
            </a:r>
            <a:r>
              <a:rPr lang="en-GB" dirty="0" smtClean="0"/>
              <a:t>from tribunal hierarchy: J.A.P. must process a maximum of cases</a:t>
            </a:r>
            <a:endParaRPr lang="en-GB" dirty="0"/>
          </a:p>
          <a:p>
            <a:r>
              <a:rPr lang="en-GB" b="1" dirty="0" smtClean="0"/>
              <a:t>Bifurcation (</a:t>
            </a:r>
            <a:r>
              <a:rPr lang="en-US" dirty="0"/>
              <a:t>Pratt, </a:t>
            </a:r>
            <a:r>
              <a:rPr lang="en-US" dirty="0" smtClean="0"/>
              <a:t>2002</a:t>
            </a:r>
            <a:r>
              <a:rPr lang="en-US" dirty="0"/>
              <a:t> </a:t>
            </a:r>
            <a:r>
              <a:rPr lang="en-US" dirty="0" smtClean="0"/>
              <a:t>)</a:t>
            </a:r>
            <a:r>
              <a:rPr lang="en-GB" b="1" dirty="0" smtClean="0"/>
              <a:t>:</a:t>
            </a:r>
          </a:p>
          <a:p>
            <a:pPr lvl="1"/>
            <a:r>
              <a:rPr lang="en-GB" dirty="0" smtClean="0"/>
              <a:t>- serious offences/offenders: harsher treatment (laws make it more difficult to release them) (</a:t>
            </a:r>
            <a:r>
              <a:rPr lang="en-GB" i="1" dirty="0" smtClean="0">
                <a:solidFill>
                  <a:srgbClr val="7030A0"/>
                </a:solidFill>
              </a:rPr>
              <a:t>JAP deemed too lenient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- less serious/not serious offenders: community sentences or released in a standardised non judicial manner (</a:t>
            </a:r>
            <a:r>
              <a:rPr lang="en-GB" i="1" dirty="0" smtClean="0">
                <a:solidFill>
                  <a:srgbClr val="7030A0"/>
                </a:solidFill>
              </a:rPr>
              <a:t>JAP deemed not fast enough to process these offenders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6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I: holding hearings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Tyler (2012:21): four components to procedural justice in courts:</a:t>
            </a:r>
          </a:p>
          <a:p>
            <a:pPr algn="just"/>
            <a:r>
              <a:rPr lang="en-GB" dirty="0" smtClean="0"/>
              <a:t>1) </a:t>
            </a:r>
            <a:r>
              <a:rPr lang="en-GB" dirty="0"/>
              <a:t>‘</a:t>
            </a:r>
            <a:r>
              <a:rPr lang="en-GB" b="1" i="1" dirty="0"/>
              <a:t>people want to have a forum in which they can tell their </a:t>
            </a:r>
            <a:r>
              <a:rPr lang="en-GB" b="1" i="1" dirty="0" smtClean="0"/>
              <a:t>story’</a:t>
            </a:r>
            <a:r>
              <a:rPr lang="en-GB" dirty="0" smtClean="0"/>
              <a:t>. </a:t>
            </a:r>
            <a:r>
              <a:rPr lang="en-GB" u="sng" dirty="0" smtClean="0"/>
              <a:t>In legal terms </a:t>
            </a:r>
            <a:r>
              <a:rPr lang="en-GB" dirty="0" smtClean="0"/>
              <a:t>(also HER law) = access to  a judge/court </a:t>
            </a:r>
          </a:p>
          <a:p>
            <a:pPr algn="just"/>
            <a:r>
              <a:rPr lang="en-GB" dirty="0" smtClean="0"/>
              <a:t>2) </a:t>
            </a:r>
            <a:r>
              <a:rPr lang="en-GB" dirty="0"/>
              <a:t>‘</a:t>
            </a:r>
            <a:r>
              <a:rPr lang="en-GB" b="1" i="1" dirty="0"/>
              <a:t>people react to evidence that the authorities with whom they are dealing are neutral</a:t>
            </a:r>
            <a:r>
              <a:rPr lang="en-GB" dirty="0"/>
              <a:t>’. </a:t>
            </a:r>
            <a:r>
              <a:rPr lang="en-GB" u="sng" dirty="0"/>
              <a:t>In legal terms </a:t>
            </a:r>
            <a:r>
              <a:rPr lang="en-GB" dirty="0" smtClean="0"/>
              <a:t>= principles </a:t>
            </a:r>
            <a:r>
              <a:rPr lang="en-GB" dirty="0"/>
              <a:t>of impartiality and </a:t>
            </a:r>
            <a:r>
              <a:rPr lang="en-GB" dirty="0" smtClean="0"/>
              <a:t>independence (includes appearance of…).</a:t>
            </a:r>
          </a:p>
          <a:p>
            <a:pPr algn="just"/>
            <a:r>
              <a:rPr lang="en-GB" dirty="0" smtClean="0"/>
              <a:t>3) </a:t>
            </a:r>
            <a:r>
              <a:rPr lang="en-GB" dirty="0"/>
              <a:t>‘</a:t>
            </a:r>
            <a:r>
              <a:rPr lang="en-GB" b="1" i="1" dirty="0"/>
              <a:t>people are sensitive to whether they are treated with dignity and politeness, and to whether their rights as citizens are </a:t>
            </a:r>
            <a:r>
              <a:rPr lang="en-GB" b="1" i="1" dirty="0" smtClean="0"/>
              <a:t>respected. </a:t>
            </a:r>
            <a:r>
              <a:rPr lang="en-GB" u="sng" dirty="0" smtClean="0"/>
              <a:t>In Legal terms</a:t>
            </a:r>
            <a:r>
              <a:rPr lang="en-GB" b="1" i="1" dirty="0" smtClean="0"/>
              <a:t>=</a:t>
            </a:r>
            <a:r>
              <a:rPr lang="en-GB" dirty="0" smtClean="0"/>
              <a:t> fair trial. Also relates to judges’ attitude. </a:t>
            </a:r>
          </a:p>
          <a:p>
            <a:pPr algn="just"/>
            <a:r>
              <a:rPr lang="en-GB" dirty="0" smtClean="0"/>
              <a:t>4) </a:t>
            </a:r>
            <a:r>
              <a:rPr lang="en-GB" dirty="0"/>
              <a:t>‘</a:t>
            </a:r>
            <a:r>
              <a:rPr lang="en-GB" b="1" i="1" dirty="0"/>
              <a:t>people focus on cues that communicate information about the intentions and character of the legal authority</a:t>
            </a:r>
            <a:r>
              <a:rPr lang="en-GB" dirty="0"/>
              <a:t> with whom they are dealing’: is the court benevolent and caring, sincerely trying to do what is best, </a:t>
            </a:r>
            <a:r>
              <a:rPr lang="en-GB" dirty="0" smtClean="0"/>
              <a:t>and so on (redundant with 3)= </a:t>
            </a:r>
            <a:r>
              <a:rPr lang="en-GB" i="1" dirty="0" smtClean="0"/>
              <a:t>savoir </a:t>
            </a:r>
            <a:r>
              <a:rPr lang="en-GB" i="1" dirty="0" err="1" smtClean="0"/>
              <a:t>être</a:t>
            </a:r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1301</Words>
  <Application>Microsoft Office PowerPoint</Application>
  <PresentationFormat>Affichage à l'écran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Can a 60 Old French Re-Entry Court Remain Therapeutic in an Era of Managerialism and Prison Overcrowding? </vt:lpstr>
      <vt:lpstr>Preliminary: Who works?</vt:lpstr>
      <vt:lpstr>The research</vt:lpstr>
      <vt:lpstr>The research</vt:lpstr>
      <vt:lpstr>J.A.P. are good judges</vt:lpstr>
      <vt:lpstr>J.A.P. are good judges</vt:lpstr>
      <vt:lpstr>J.A.P. are transformed by their position</vt:lpstr>
      <vt:lpstr>But… a managerial and punitive context</vt:lpstr>
      <vt:lpstr>Procedure I: holding hearings </vt:lpstr>
      <vt:lpstr>Procedure I: holding hearings </vt:lpstr>
      <vt:lpstr>Procedure II: rulings’ ‘motivation’</vt:lpstr>
      <vt:lpstr>Procedure II: rulings’ ‘motivation’</vt:lpstr>
      <vt:lpstr>They are under attack</vt:lpstr>
      <vt:lpstr>References </vt:lpstr>
      <vt:lpstr>A bit of publicity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</dc:creator>
  <cp:lastModifiedBy>Martine</cp:lastModifiedBy>
  <cp:revision>60</cp:revision>
  <dcterms:created xsi:type="dcterms:W3CDTF">2012-08-23T04:06:17Z</dcterms:created>
  <dcterms:modified xsi:type="dcterms:W3CDTF">2013-07-17T04:30:35Z</dcterms:modified>
</cp:coreProperties>
</file>