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9" r:id="rId3"/>
    <p:sldId id="320" r:id="rId4"/>
    <p:sldId id="258" r:id="rId5"/>
    <p:sldId id="310" r:id="rId6"/>
    <p:sldId id="318" r:id="rId7"/>
    <p:sldId id="311" r:id="rId8"/>
    <p:sldId id="312" r:id="rId9"/>
    <p:sldId id="316" r:id="rId10"/>
    <p:sldId id="300" r:id="rId11"/>
    <p:sldId id="313" r:id="rId12"/>
    <p:sldId id="314" r:id="rId13"/>
    <p:sldId id="315" r:id="rId14"/>
    <p:sldId id="317" r:id="rId15"/>
    <p:sldId id="299" r:id="rId16"/>
    <p:sldId id="298" r:id="rId17"/>
    <p:sldId id="297" r:id="rId18"/>
    <p:sldId id="305" r:id="rId19"/>
    <p:sldId id="307" r:id="rId20"/>
    <p:sldId id="276" r:id="rId21"/>
    <p:sldId id="268" r:id="rId22"/>
    <p:sldId id="265" r:id="rId23"/>
  </p:sldIdLst>
  <p:sldSz cx="9144000" cy="6858000" type="screen4x3"/>
  <p:notesSz cx="6884988" cy="100187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>
      <p:cViewPr varScale="1">
        <p:scale>
          <a:sx n="95" d="100"/>
          <a:sy n="95" d="100"/>
        </p:scale>
        <p:origin x="-114" y="-5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FCB1-F366-4538-9D55-2AB1D956C760}" type="datetimeFigureOut">
              <a:rPr lang="fr-FR" smtClean="0"/>
              <a:t>20/05/2014</a:t>
            </a:fld>
            <a:endParaRPr lang="fr-F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2C4A-6581-4A5D-98F8-E6DD021E4919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FCB1-F366-4538-9D55-2AB1D956C760}" type="datetimeFigureOut">
              <a:rPr lang="fr-FR" smtClean="0"/>
              <a:t>20/05/2014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2C4A-6581-4A5D-98F8-E6DD021E491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FCB1-F366-4538-9D55-2AB1D956C760}" type="datetimeFigureOut">
              <a:rPr lang="fr-FR" smtClean="0"/>
              <a:t>20/05/2014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2C4A-6581-4A5D-98F8-E6DD021E491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FCB1-F366-4538-9D55-2AB1D956C760}" type="datetimeFigureOut">
              <a:rPr lang="fr-FR" smtClean="0"/>
              <a:t>20/05/2014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2C4A-6581-4A5D-98F8-E6DD021E491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FCB1-F366-4538-9D55-2AB1D956C760}" type="datetimeFigureOut">
              <a:rPr lang="fr-FR" smtClean="0"/>
              <a:t>20/05/2014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2C4A-6581-4A5D-98F8-E6DD021E4919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FCB1-F366-4538-9D55-2AB1D956C760}" type="datetimeFigureOut">
              <a:rPr lang="fr-FR" smtClean="0"/>
              <a:t>20/05/2014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2C4A-6581-4A5D-98F8-E6DD021E491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FCB1-F366-4538-9D55-2AB1D956C760}" type="datetimeFigureOut">
              <a:rPr lang="fr-FR" smtClean="0"/>
              <a:t>20/05/2014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2C4A-6581-4A5D-98F8-E6DD021E491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FCB1-F366-4538-9D55-2AB1D956C760}" type="datetimeFigureOut">
              <a:rPr lang="fr-FR" smtClean="0"/>
              <a:t>20/05/2014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2C4A-6581-4A5D-98F8-E6DD021E491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FCB1-F366-4538-9D55-2AB1D956C760}" type="datetimeFigureOut">
              <a:rPr lang="fr-FR" smtClean="0"/>
              <a:t>20/05/2014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2C4A-6581-4A5D-98F8-E6DD021E491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FCB1-F366-4538-9D55-2AB1D956C760}" type="datetimeFigureOut">
              <a:rPr lang="fr-FR" smtClean="0"/>
              <a:t>20/05/2014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2C4A-6581-4A5D-98F8-E6DD021E491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FCB1-F366-4538-9D55-2AB1D956C760}" type="datetimeFigureOut">
              <a:rPr lang="fr-FR" smtClean="0"/>
              <a:t>20/05/2014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D742C4A-6581-4A5D-98F8-E6DD021E4919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66FCB1-F366-4538-9D55-2AB1D956C760}" type="datetimeFigureOut">
              <a:rPr lang="fr-FR" smtClean="0"/>
              <a:t>20/05/2014</a:t>
            </a:fld>
            <a:endParaRPr lang="fr-F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742C4A-6581-4A5D-98F8-E6DD021E4919}" type="slidenum">
              <a:rPr lang="fr-FR" smtClean="0"/>
              <a:t>‹N°›</a:t>
            </a:fld>
            <a:endParaRPr lang="fr-F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I%20came%20with%20my%20mentor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mailto:martineevans@y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1412776"/>
            <a:ext cx="7851648" cy="1828800"/>
          </a:xfrm>
        </p:spPr>
        <p:txBody>
          <a:bodyPr>
            <a:noAutofit/>
          </a:bodyPr>
          <a:lstStyle/>
          <a:p>
            <a:r>
              <a:rPr lang="fr-FR" sz="3600" dirty="0" err="1" smtClean="0"/>
              <a:t>Who</a:t>
            </a:r>
            <a:r>
              <a:rPr lang="fr-FR" sz="3600" dirty="0" smtClean="0"/>
              <a:t> supports </a:t>
            </a:r>
            <a:r>
              <a:rPr lang="fr-FR" sz="3600" dirty="0" err="1" smtClean="0"/>
              <a:t>desistance</a:t>
            </a:r>
            <a:r>
              <a:rPr lang="fr-FR" sz="3600" dirty="0" smtClean="0"/>
              <a:t> in France?</a:t>
            </a:r>
            <a:endParaRPr lang="fr-FR" sz="3600" i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M. H-Evans</a:t>
            </a:r>
          </a:p>
          <a:p>
            <a:r>
              <a:rPr lang="fr-FR" dirty="0" smtClean="0"/>
              <a:t>Reims </a:t>
            </a:r>
            <a:r>
              <a:rPr lang="fr-FR" dirty="0" err="1" smtClean="0"/>
              <a:t>University</a:t>
            </a:r>
            <a:r>
              <a:rPr lang="fr-FR" dirty="0" smtClean="0"/>
              <a:t>, Law </a:t>
            </a:r>
            <a:r>
              <a:rPr lang="fr-FR" dirty="0" err="1" smtClean="0"/>
              <a:t>Faculty</a:t>
            </a:r>
            <a:endParaRPr lang="fr-FR" i="1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7" name="images1"/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6660232" y="5373216"/>
            <a:ext cx="1447165" cy="1014730"/>
          </a:xfrm>
          <a:prstGeom prst="rect">
            <a:avLst/>
          </a:prstGeom>
          <a:solidFill>
            <a:srgbClr val="FFFFFF"/>
          </a:solidFill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07292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 real life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Probation services</a:t>
            </a:r>
          </a:p>
          <a:p>
            <a:pPr>
              <a:buFontTx/>
              <a:buChar char="-"/>
            </a:pPr>
            <a:r>
              <a:rPr lang="en-GB" dirty="0" smtClean="0"/>
              <a:t>A lot of PO think </a:t>
            </a:r>
            <a:r>
              <a:rPr lang="en-GB" dirty="0" smtClean="0"/>
              <a:t>of themselves in terms of ‘interface with the JAP’</a:t>
            </a:r>
          </a:p>
          <a:p>
            <a:pPr>
              <a:buFontTx/>
              <a:buChar char="-"/>
            </a:pPr>
            <a:r>
              <a:rPr lang="en-GB" dirty="0" smtClean="0"/>
              <a:t>- mostly prepare release measures: part of prison services: instrumentalised to solve the prison overcrowding issue. They do not prepare prisoners for reentry (support…); they only prepare (and in some cases) the legal framework around it </a:t>
            </a:r>
            <a:r>
              <a:rPr lang="en-GB" dirty="0" smtClean="0"/>
              <a:t>/de facto they’re sort of legal </a:t>
            </a:r>
            <a:r>
              <a:rPr lang="en-GB" dirty="0" smtClean="0"/>
              <a:t>clerks </a:t>
            </a:r>
            <a:endParaRPr lang="en-GB" dirty="0"/>
          </a:p>
          <a:p>
            <a:pPr>
              <a:buFontTx/>
              <a:buChar char="-"/>
            </a:pPr>
            <a:r>
              <a:rPr lang="en-GB" dirty="0" smtClean="0"/>
              <a:t>- </a:t>
            </a:r>
            <a:r>
              <a:rPr lang="en-GB" dirty="0" smtClean="0"/>
              <a:t>huge identity </a:t>
            </a:r>
            <a:r>
              <a:rPr lang="en-GB" dirty="0" smtClean="0"/>
              <a:t>issue</a:t>
            </a:r>
            <a:r>
              <a:rPr lang="en-GB" dirty="0" smtClean="0"/>
              <a:t>. </a:t>
            </a:r>
            <a:r>
              <a:rPr lang="en-GB" dirty="0" smtClean="0"/>
              <a:t>Went from social work to legal clerks (60% of lawyers recruited each year) and </a:t>
            </a:r>
            <a:r>
              <a:rPr lang="en-GB" dirty="0" smtClean="0"/>
              <a:t>not quite yet criminologists </a:t>
            </a:r>
            <a:r>
              <a:rPr lang="en-GB" dirty="0" smtClean="0"/>
              <a:t>(2008=&gt;) (</a:t>
            </a:r>
            <a:r>
              <a:rPr lang="en-GB" dirty="0" err="1" smtClean="0"/>
              <a:t>Dindo</a:t>
            </a:r>
            <a:r>
              <a:rPr lang="en-GB" dirty="0" smtClean="0"/>
              <a:t>, 2011; </a:t>
            </a:r>
            <a:r>
              <a:rPr lang="en-GB" dirty="0" err="1" smtClean="0"/>
              <a:t>Larminat</a:t>
            </a:r>
            <a:r>
              <a:rPr lang="en-GB" dirty="0" smtClean="0"/>
              <a:t>, 2012; H-Evans, 2011 a) &amp; very diverse practices &amp; competence</a:t>
            </a:r>
          </a:p>
          <a:p>
            <a:pPr>
              <a:buFontTx/>
              <a:buChar char="-"/>
            </a:pPr>
            <a:r>
              <a:rPr lang="en-GB" dirty="0" smtClean="0"/>
              <a:t>- strong resistance to evidence-based practices (</a:t>
            </a:r>
            <a:r>
              <a:rPr lang="en-GB" dirty="0" err="1" smtClean="0"/>
              <a:t>spe</a:t>
            </a:r>
            <a:r>
              <a:rPr lang="en-GB" dirty="0" smtClean="0"/>
              <a:t>. Risk&amp; Needs assessment)… but signs of progress</a:t>
            </a:r>
          </a:p>
          <a:p>
            <a:pPr>
              <a:buFontTx/>
              <a:buChar char="-"/>
            </a:pPr>
            <a:r>
              <a:rPr lang="en-GB" dirty="0" smtClean="0"/>
              <a:t>=&gt; very little real supervision going on (extremely loose &amp; unsupportive)</a:t>
            </a:r>
          </a:p>
          <a:p>
            <a:pPr>
              <a:buFontTx/>
              <a:buChar char="-"/>
            </a:pPr>
            <a:r>
              <a:rPr lang="en-GB" dirty="0" smtClean="0"/>
              <a:t>=&gt; often useless and very </a:t>
            </a:r>
            <a:r>
              <a:rPr lang="en-GB" dirty="0" smtClean="0"/>
              <a:t>short reports focusing on what the offender should do rather than on what should be done</a:t>
            </a:r>
            <a:endParaRPr lang="en-GB" dirty="0" smtClean="0"/>
          </a:p>
          <a:p>
            <a:pPr>
              <a:buFontTx/>
              <a:buChar char="-"/>
            </a:pPr>
            <a:r>
              <a:rPr lang="en-GB" dirty="0" smtClean="0"/>
              <a:t>=&gt; no time </a:t>
            </a:r>
            <a:r>
              <a:rPr lang="en-GB" dirty="0" smtClean="0"/>
              <a:t>to </a:t>
            </a:r>
            <a:r>
              <a:rPr lang="en-GB" dirty="0" smtClean="0"/>
              <a:t>build a relationship</a:t>
            </a:r>
          </a:p>
          <a:p>
            <a:pPr>
              <a:buFontTx/>
              <a:buChar char="-"/>
            </a:pPr>
            <a:r>
              <a:rPr lang="en-GB" dirty="0" smtClean="0"/>
              <a:t>=&gt; ‘</a:t>
            </a:r>
            <a:r>
              <a:rPr lang="en-GB" b="1" dirty="0" smtClean="0">
                <a:solidFill>
                  <a:srgbClr val="FF0000"/>
                </a:solidFill>
              </a:rPr>
              <a:t>not my job to help</a:t>
            </a:r>
            <a:r>
              <a:rPr lang="en-GB" dirty="0" smtClean="0"/>
              <a:t>’ (H-Evans, 2011b; 2012)</a:t>
            </a:r>
          </a:p>
          <a:p>
            <a:pPr>
              <a:buFontTx/>
              <a:buChar char="-"/>
            </a:pPr>
            <a:r>
              <a:rPr lang="en-GB" dirty="0" smtClean="0"/>
              <a:t>=&gt; think in terms of turf (particularly their lawyer-managers re JAP) and huge problems of turf with JAP since they de facto see themselves as legal clerks</a:t>
            </a:r>
          </a:p>
          <a:p>
            <a:pPr>
              <a:buFontTx/>
              <a:buChar char="-"/>
            </a:pPr>
            <a:r>
              <a:rPr lang="en-GB" dirty="0" smtClean="0"/>
              <a:t>=&gt; being in the prison services: prison culture and </a:t>
            </a:r>
            <a:r>
              <a:rPr lang="en-GB" dirty="0" smtClean="0"/>
              <a:t>thinking: in partnerships see themselves as in charge</a:t>
            </a:r>
            <a:endParaRPr lang="en-GB" dirty="0"/>
          </a:p>
          <a:p>
            <a:pPr>
              <a:buFontTx/>
              <a:buChar char="-"/>
            </a:pPr>
            <a:r>
              <a:rPr lang="en-GB" dirty="0" smtClean="0"/>
              <a:t>=&gt;No evaluation of their work: we don’t know if it works  - but comparing to what works (general meaning) </a:t>
            </a:r>
            <a:r>
              <a:rPr lang="en-GB" dirty="0" smtClean="0"/>
              <a:t>currently unlikely</a:t>
            </a:r>
            <a:endParaRPr lang="en-GB" dirty="0" smtClean="0"/>
          </a:p>
          <a:p>
            <a:pPr>
              <a:buFontTx/>
              <a:buChar char="-"/>
            </a:pPr>
            <a:endParaRPr lang="en-GB" dirty="0"/>
          </a:p>
          <a:p>
            <a:pPr>
              <a:buFontTx/>
              <a:buChar char="-"/>
            </a:pPr>
            <a:r>
              <a:rPr lang="en-GB" b="1" dirty="0" smtClean="0">
                <a:solidFill>
                  <a:srgbClr val="FF0000"/>
                </a:solidFill>
              </a:rPr>
              <a:t>NO DESISTANCE WORK IN MOST CASES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92696"/>
            <a:ext cx="1438275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92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real life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b="1" dirty="0" smtClean="0"/>
              <a:t>Third sector </a:t>
            </a:r>
            <a:r>
              <a:rPr lang="en-GB" dirty="0" smtClean="0"/>
              <a:t>(: ‘associations’)			</a:t>
            </a:r>
            <a:r>
              <a:rPr lang="en-GB" i="1" dirty="0" smtClean="0">
                <a:solidFill>
                  <a:srgbClr val="7030A0"/>
                </a:solidFill>
              </a:rPr>
              <a:t>I came with my mentor</a:t>
            </a:r>
          </a:p>
          <a:p>
            <a:endParaRPr lang="en-GB" i="1" dirty="0" smtClean="0">
              <a:solidFill>
                <a:srgbClr val="7030A0"/>
              </a:solidFill>
            </a:endParaRPr>
          </a:p>
          <a:p>
            <a:r>
              <a:rPr lang="en-GB" dirty="0" smtClean="0"/>
              <a:t>De facto does all the social, psychological and supportive work that probation services don’t want to do or are not allowed to do by their administration (social worker deleted from PPC/recidivism prevention as the unique task…)</a:t>
            </a:r>
          </a:p>
          <a:p>
            <a:r>
              <a:rPr lang="en-GB" dirty="0" smtClean="0"/>
              <a:t>Better local embedding</a:t>
            </a:r>
          </a:p>
          <a:p>
            <a:r>
              <a:rPr lang="en-GB" dirty="0" smtClean="0"/>
              <a:t>Flexible and can be very innovative</a:t>
            </a:r>
            <a:endParaRPr lang="en-GB" dirty="0" smtClean="0"/>
          </a:p>
          <a:p>
            <a:r>
              <a:rPr lang="en-GB" dirty="0" smtClean="0"/>
              <a:t>Employ those who are disappearing from prob. Services: psychologists &amp; social workers</a:t>
            </a:r>
          </a:p>
          <a:p>
            <a:r>
              <a:rPr lang="en-GB" dirty="0" smtClean="0"/>
              <a:t>Do the real work </a:t>
            </a:r>
            <a:r>
              <a:rPr lang="en-GB" dirty="0" smtClean="0"/>
              <a:t>(e.g. for </a:t>
            </a:r>
            <a:r>
              <a:rPr lang="en-GB" dirty="0" smtClean="0"/>
              <a:t>addicts)</a:t>
            </a:r>
          </a:p>
          <a:p>
            <a:r>
              <a:rPr lang="en-GB" dirty="0" smtClean="0"/>
              <a:t>Since there is no turf issue with them: they come out as less annoying </a:t>
            </a:r>
            <a:r>
              <a:rPr lang="en-GB" dirty="0" smtClean="0"/>
              <a:t>for many JAP and prosecutors, </a:t>
            </a:r>
            <a:r>
              <a:rPr lang="en-GB" dirty="0" smtClean="0"/>
              <a:t>or local </a:t>
            </a:r>
            <a:r>
              <a:rPr lang="en-GB" dirty="0" smtClean="0"/>
              <a:t>authorities</a:t>
            </a:r>
          </a:p>
          <a:p>
            <a:r>
              <a:rPr lang="en-GB" dirty="0" smtClean="0"/>
              <a:t>Have no </a:t>
            </a:r>
            <a:r>
              <a:rPr lang="en-GB" dirty="0" err="1" smtClean="0"/>
              <a:t>pb</a:t>
            </a:r>
            <a:r>
              <a:rPr lang="en-GB" dirty="0" smtClean="0"/>
              <a:t> being collaborative with </a:t>
            </a:r>
            <a:r>
              <a:rPr lang="en-GB" dirty="0" smtClean="0"/>
              <a:t>the judiciary, the local community and networks and with other associations</a:t>
            </a:r>
          </a:p>
          <a:p>
            <a:r>
              <a:rPr lang="en-GB" dirty="0"/>
              <a:t>M</a:t>
            </a:r>
            <a:r>
              <a:rPr lang="en-GB" dirty="0" smtClean="0"/>
              <a:t>ore </a:t>
            </a:r>
            <a:r>
              <a:rPr lang="en-GB" dirty="0" smtClean="0"/>
              <a:t>holistic &amp; relationship </a:t>
            </a:r>
            <a:r>
              <a:rPr lang="en-GB" dirty="0" smtClean="0"/>
              <a:t>based</a:t>
            </a:r>
          </a:p>
          <a:p>
            <a:r>
              <a:rPr lang="en-GB" dirty="0" smtClean="0"/>
              <a:t>(</a:t>
            </a:r>
            <a:r>
              <a:rPr lang="en-GB" i="1" dirty="0" smtClean="0"/>
              <a:t>but issues of competence</a:t>
            </a:r>
            <a:r>
              <a:rPr lang="en-GB" dirty="0" smtClean="0"/>
              <a:t>)</a:t>
            </a:r>
            <a:endParaRPr lang="en-GB" dirty="0" smtClean="0"/>
          </a:p>
          <a:p>
            <a:endParaRPr lang="en-GB" dirty="0"/>
          </a:p>
          <a:p>
            <a:r>
              <a:rPr lang="en-GB" b="1" dirty="0" smtClean="0"/>
              <a:t>THEY ARE </a:t>
            </a:r>
            <a:r>
              <a:rPr lang="en-GB" b="1" dirty="0" smtClean="0">
                <a:solidFill>
                  <a:srgbClr val="FF0000"/>
                </a:solidFill>
              </a:rPr>
              <a:t>THE ONLY ONES WHO ARE TRULY IN CHARGE OF DESISTANCE </a:t>
            </a:r>
            <a:r>
              <a:rPr lang="en-GB" dirty="0" smtClean="0"/>
              <a:t>(H-Evans, 2014 a)</a:t>
            </a:r>
            <a:endParaRPr lang="en-GB" dirty="0"/>
          </a:p>
        </p:txBody>
      </p:sp>
      <p:pic>
        <p:nvPicPr>
          <p:cNvPr id="4099" name="Picture 3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32656"/>
            <a:ext cx="2232000" cy="1715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930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real life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b="1" dirty="0" smtClean="0"/>
              <a:t>J.A.P.</a:t>
            </a:r>
          </a:p>
          <a:p>
            <a:pPr lvl="8" algn="r"/>
            <a:r>
              <a:rPr lang="en-GB" i="1" dirty="0" smtClean="0">
                <a:solidFill>
                  <a:srgbClr val="7030A0"/>
                </a:solidFill>
              </a:rPr>
              <a:t>Justice : Sarkozy is looking for scapegoats.</a:t>
            </a:r>
          </a:p>
          <a:p>
            <a:pPr lvl="8" algn="r"/>
            <a:r>
              <a:rPr lang="en-GB" i="1" dirty="0" smtClean="0">
                <a:solidFill>
                  <a:srgbClr val="7030A0"/>
                </a:solidFill>
              </a:rPr>
              <a:t>’There’s huge malfunctions!’</a:t>
            </a:r>
          </a:p>
          <a:p>
            <a:pPr lvl="8" algn="r"/>
            <a:r>
              <a:rPr lang="en-GB" i="1" dirty="0" smtClean="0">
                <a:solidFill>
                  <a:srgbClr val="7030A0"/>
                </a:solidFill>
              </a:rPr>
              <a:t>‘No kidding!’</a:t>
            </a:r>
          </a:p>
          <a:p>
            <a:r>
              <a:rPr lang="en-GB" b="1" i="1" dirty="0" smtClean="0"/>
              <a:t>Nationally</a:t>
            </a:r>
            <a:r>
              <a:rPr lang="en-GB" dirty="0" smtClean="0"/>
              <a:t>. Under constant attack by the </a:t>
            </a:r>
            <a:r>
              <a:rPr lang="en-GB" dirty="0" smtClean="0"/>
              <a:t>executive (prison services) who woul</a:t>
            </a:r>
            <a:r>
              <a:rPr lang="en-GB" dirty="0" smtClean="0"/>
              <a:t>d like to make release decision in their stead or return to pre 2000-2004 (3 laws in a raw in that vein: 2004; 2009 (both failed) now 2014?)</a:t>
            </a:r>
            <a:endParaRPr lang="en-GB" dirty="0" smtClean="0"/>
          </a:p>
          <a:p>
            <a:r>
              <a:rPr lang="en-GB" dirty="0" smtClean="0"/>
              <a:t>Prison services want </a:t>
            </a:r>
            <a:r>
              <a:rPr lang="en-GB" dirty="0" smtClean="0"/>
              <a:t>to eliminate or marginalise due </a:t>
            </a:r>
            <a:r>
              <a:rPr lang="en-GB" dirty="0" smtClean="0"/>
              <a:t>process in supervision and thus create an automatic release system where people are processed out of prison without bothering to prepare a </a:t>
            </a:r>
            <a:r>
              <a:rPr lang="en-GB" dirty="0" smtClean="0"/>
              <a:t>credible release </a:t>
            </a:r>
            <a:r>
              <a:rPr lang="en-GB" dirty="0" smtClean="0"/>
              <a:t>plan and ensuring they’ll be </a:t>
            </a:r>
            <a:r>
              <a:rPr lang="en-GB" dirty="0" smtClean="0"/>
              <a:t>really supported </a:t>
            </a:r>
            <a:r>
              <a:rPr lang="en-GB" dirty="0" smtClean="0"/>
              <a:t>in the community (: managerial hospital beds </a:t>
            </a:r>
            <a:r>
              <a:rPr lang="en-GB" dirty="0" smtClean="0"/>
              <a:t>logic)</a:t>
            </a:r>
            <a:endParaRPr lang="en-GB" dirty="0" smtClean="0"/>
          </a:p>
          <a:p>
            <a:r>
              <a:rPr lang="en-GB" b="1" i="1" dirty="0" smtClean="0"/>
              <a:t>Locally</a:t>
            </a:r>
            <a:r>
              <a:rPr lang="en-GB" dirty="0" smtClean="0"/>
              <a:t>: turf issues with probation services managers </a:t>
            </a:r>
            <a:r>
              <a:rPr lang="en-GB" dirty="0" smtClean="0"/>
              <a:t>who see </a:t>
            </a:r>
            <a:r>
              <a:rPr lang="en-GB" dirty="0" smtClean="0"/>
              <a:t>themselves </a:t>
            </a:r>
            <a:r>
              <a:rPr lang="en-GB" dirty="0"/>
              <a:t>too often as </a:t>
            </a:r>
            <a:r>
              <a:rPr lang="en-GB" dirty="0" smtClean="0"/>
              <a:t>powerful managers/authorities </a:t>
            </a:r>
            <a:r>
              <a:rPr lang="en-GB" dirty="0" smtClean="0"/>
              <a:t>– rather than as </a:t>
            </a:r>
            <a:r>
              <a:rPr lang="en-GB" dirty="0" smtClean="0"/>
              <a:t>probation leaders. </a:t>
            </a:r>
            <a:r>
              <a:rPr lang="en-GB" dirty="0" smtClean="0"/>
              <a:t>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They have </a:t>
            </a:r>
            <a:r>
              <a:rPr lang="en-GB" b="1" dirty="0" smtClean="0">
                <a:solidFill>
                  <a:srgbClr val="FF0000"/>
                </a:solidFill>
              </a:rPr>
              <a:t>a strong desistance culture </a:t>
            </a:r>
            <a:r>
              <a:rPr lang="en-GB" dirty="0" smtClean="0"/>
              <a:t>(H-Evans, 2014 b), but are also overloaded and instrumentalised (‘camembert’ managerial pressure) and pressurised (threats and bullying from prison </a:t>
            </a:r>
            <a:r>
              <a:rPr lang="en-GB" dirty="0" smtClean="0"/>
              <a:t>services: ‘protocols or else’ in big jurisdictions) </a:t>
            </a:r>
            <a:r>
              <a:rPr lang="en-GB" dirty="0" smtClean="0"/>
              <a:t>and do not see offenders regularly enough</a:t>
            </a:r>
            <a:r>
              <a:rPr lang="en-GB" dirty="0" smtClean="0"/>
              <a:t>. </a:t>
            </a:r>
            <a:endParaRPr lang="en-GB" dirty="0" smtClean="0"/>
          </a:p>
          <a:p>
            <a:endParaRPr lang="en-GB" dirty="0" smtClean="0"/>
          </a:p>
          <a:p>
            <a:r>
              <a:rPr lang="en-GB" b="1" dirty="0" smtClean="0">
                <a:solidFill>
                  <a:srgbClr val="FF0000"/>
                </a:solidFill>
              </a:rPr>
              <a:t>= strong SYMBOLIC DESISTANCE SUPPORT (fair trial/ respect/care…)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92696"/>
            <a:ext cx="1908175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023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real life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b="1" dirty="0" smtClean="0"/>
              <a:t>The police</a:t>
            </a:r>
          </a:p>
          <a:p>
            <a:pPr marL="0" indent="0">
              <a:buNone/>
            </a:pPr>
            <a:r>
              <a:rPr lang="en-GB" dirty="0" smtClean="0"/>
              <a:t>Never associated to programmes or actions with the probation services. </a:t>
            </a:r>
          </a:p>
          <a:p>
            <a:pPr marL="0" indent="0">
              <a:buNone/>
            </a:pPr>
            <a:r>
              <a:rPr lang="en-GB" dirty="0" smtClean="0"/>
              <a:t>Probation services are thus blind as to what the police does (and vice versa) </a:t>
            </a:r>
            <a:r>
              <a:rPr lang="en-GB" dirty="0"/>
              <a:t>C</a:t>
            </a:r>
            <a:r>
              <a:rPr lang="en-GB" dirty="0" smtClean="0"/>
              <a:t>an be different with </a:t>
            </a:r>
            <a:r>
              <a:rPr lang="en-GB" dirty="0" smtClean="0"/>
              <a:t>third </a:t>
            </a:r>
            <a:r>
              <a:rPr lang="en-GB" dirty="0" smtClean="0"/>
              <a:t>sector in collaborative programmes e.g</a:t>
            </a:r>
            <a:r>
              <a:rPr lang="en-GB" dirty="0"/>
              <a:t>.</a:t>
            </a:r>
            <a:r>
              <a:rPr lang="en-GB" dirty="0" smtClean="0"/>
              <a:t> with domestic violen</a:t>
            </a:r>
            <a:r>
              <a:rPr lang="en-GB" dirty="0" smtClean="0"/>
              <a:t>ce</a:t>
            </a:r>
            <a:r>
              <a:rPr lang="en-GB" dirty="0" smtClean="0"/>
              <a:t>…</a:t>
            </a:r>
            <a:endParaRPr lang="en-GB" dirty="0" smtClean="0"/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= </a:t>
            </a:r>
            <a:r>
              <a:rPr lang="en-GB" b="1" dirty="0" smtClean="0">
                <a:solidFill>
                  <a:srgbClr val="FF0000"/>
                </a:solidFill>
              </a:rPr>
              <a:t>Could do much more.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 smtClean="0"/>
              <a:t>Prosecutors</a:t>
            </a:r>
          </a:p>
          <a:p>
            <a:pPr marL="0" indent="0">
              <a:buNone/>
            </a:pPr>
            <a:r>
              <a:rPr lang="en-GB" dirty="0" smtClean="0"/>
              <a:t>Some extremely innovative. </a:t>
            </a:r>
            <a:r>
              <a:rPr lang="en-GB" dirty="0" smtClean="0"/>
              <a:t>Real </a:t>
            </a:r>
            <a:r>
              <a:rPr lang="en-GB" dirty="0" smtClean="0"/>
              <a:t>power in their </a:t>
            </a:r>
            <a:r>
              <a:rPr lang="en-GB" dirty="0" err="1" smtClean="0"/>
              <a:t>juridiction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Used to work collaboratively</a:t>
            </a:r>
          </a:p>
          <a:p>
            <a:pPr marL="0" indent="0">
              <a:buNone/>
            </a:pPr>
            <a:r>
              <a:rPr lang="en-GB" dirty="0" smtClean="0"/>
              <a:t>e.g. </a:t>
            </a:r>
            <a:r>
              <a:rPr lang="en-GB" dirty="0" smtClean="0"/>
              <a:t>‘</a:t>
            </a:r>
            <a:r>
              <a:rPr lang="en-GB" dirty="0" err="1" smtClean="0"/>
              <a:t>reenforced</a:t>
            </a:r>
            <a:r>
              <a:rPr lang="en-GB" dirty="0" smtClean="0"/>
              <a:t> probation’ ( now ‘</a:t>
            </a:r>
            <a:r>
              <a:rPr lang="en-GB" dirty="0" err="1" smtClean="0"/>
              <a:t>reenforced</a:t>
            </a:r>
            <a:r>
              <a:rPr lang="en-GB" dirty="0" smtClean="0"/>
              <a:t> </a:t>
            </a:r>
            <a:r>
              <a:rPr lang="en-GB" dirty="0" smtClean="0"/>
              <a:t>support’) in </a:t>
            </a:r>
            <a:r>
              <a:rPr lang="en-GB" dirty="0" err="1" smtClean="0"/>
              <a:t>Cambrai</a:t>
            </a:r>
            <a:r>
              <a:rPr lang="en-GB" dirty="0" smtClean="0"/>
              <a:t>, </a:t>
            </a:r>
          </a:p>
          <a:p>
            <a:pPr marL="0" indent="0">
              <a:buNone/>
            </a:pPr>
            <a:r>
              <a:rPr lang="en-GB" dirty="0" smtClean="0"/>
              <a:t>Beauvais and now Saint-Quentin</a:t>
            </a:r>
          </a:p>
          <a:p>
            <a:pPr marL="0" indent="0">
              <a:buNone/>
            </a:pPr>
            <a:r>
              <a:rPr lang="en-GB" dirty="0" smtClean="0"/>
              <a:t>e.g. domestic violence programme in Reims</a:t>
            </a:r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= </a:t>
            </a:r>
            <a:r>
              <a:rPr lang="en-GB" b="1" dirty="0" smtClean="0">
                <a:solidFill>
                  <a:srgbClr val="FF0000"/>
                </a:solidFill>
              </a:rPr>
              <a:t>Can be a huge driving force in collaborative desistance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 programmes</a:t>
            </a:r>
            <a:endParaRPr lang="en-GB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pPr marL="0" indent="0" algn="r">
              <a:buNone/>
            </a:pPr>
            <a:r>
              <a:rPr lang="en-GB" sz="1900" dirty="0" smtClean="0">
                <a:solidFill>
                  <a:srgbClr val="7030A0"/>
                </a:solidFill>
              </a:rPr>
              <a:t>Jean-Philippe </a:t>
            </a:r>
            <a:r>
              <a:rPr lang="en-GB" sz="1900" dirty="0" err="1" smtClean="0">
                <a:solidFill>
                  <a:srgbClr val="7030A0"/>
                </a:solidFill>
              </a:rPr>
              <a:t>Vicentini</a:t>
            </a:r>
            <a:r>
              <a:rPr lang="en-GB" sz="1900" dirty="0" smtClean="0">
                <a:solidFill>
                  <a:srgbClr val="7030A0"/>
                </a:solidFill>
              </a:rPr>
              <a:t>, Prosecutor in Beauvais, formerly in </a:t>
            </a:r>
            <a:r>
              <a:rPr lang="en-GB" sz="1900" dirty="0" err="1" smtClean="0">
                <a:solidFill>
                  <a:srgbClr val="7030A0"/>
                </a:solidFill>
              </a:rPr>
              <a:t>Cambrai</a:t>
            </a:r>
            <a:r>
              <a:rPr lang="en-GB" sz="1900" dirty="0" smtClean="0">
                <a:solidFill>
                  <a:srgbClr val="7030A0"/>
                </a:solidFill>
              </a:rPr>
              <a:t>,</a:t>
            </a:r>
          </a:p>
          <a:p>
            <a:pPr marL="0" indent="0" algn="r">
              <a:buNone/>
            </a:pPr>
            <a:r>
              <a:rPr lang="en-GB" sz="1900" dirty="0" smtClean="0">
                <a:solidFill>
                  <a:srgbClr val="7030A0"/>
                </a:solidFill>
              </a:rPr>
              <a:t>Also visiting professor in our faculty</a:t>
            </a:r>
          </a:p>
          <a:p>
            <a:pPr algn="r"/>
            <a:endParaRPr lang="en-GB" sz="19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573016"/>
            <a:ext cx="1332000" cy="1994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58400" y="-6324600"/>
            <a:ext cx="1800000" cy="12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32656"/>
            <a:ext cx="2700000" cy="17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6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real life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b="1" dirty="0"/>
              <a:t>General practitioners (MD)</a:t>
            </a:r>
          </a:p>
          <a:p>
            <a:r>
              <a:rPr lang="en-GB" dirty="0"/>
              <a:t>Often in charge of addicts and mentally ill : other services overloaded</a:t>
            </a:r>
          </a:p>
          <a:p>
            <a:r>
              <a:rPr lang="en-GB" dirty="0"/>
              <a:t>Probably not very competent, but </a:t>
            </a:r>
            <a:r>
              <a:rPr lang="en-GB" b="1" dirty="0">
                <a:solidFill>
                  <a:srgbClr val="FF0000"/>
                </a:solidFill>
              </a:rPr>
              <a:t>probably develop therapeutic alliance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Psychiatrists</a:t>
            </a:r>
          </a:p>
          <a:p>
            <a:pPr marL="0" indent="0">
              <a:buNone/>
            </a:pPr>
            <a:r>
              <a:rPr lang="en-GB" dirty="0" smtClean="0"/>
              <a:t>Inmost cases old </a:t>
            </a:r>
            <a:r>
              <a:rPr lang="en-GB" dirty="0"/>
              <a:t>school clinical assessment….</a:t>
            </a:r>
          </a:p>
          <a:p>
            <a:pPr marL="0" indent="0">
              <a:buNone/>
            </a:pPr>
            <a:r>
              <a:rPr lang="en-GB" dirty="0"/>
              <a:t>Old school Freudian </a:t>
            </a:r>
            <a:r>
              <a:rPr lang="en-GB" dirty="0" smtClean="0"/>
              <a:t>treatment (</a:t>
            </a:r>
            <a:r>
              <a:rPr lang="en-GB" dirty="0" err="1" smtClean="0"/>
              <a:t>Baratta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 smtClean="0"/>
              <a:t>&amp; </a:t>
            </a:r>
            <a:r>
              <a:rPr lang="en-GB" dirty="0" err="1" smtClean="0"/>
              <a:t>Halleguen</a:t>
            </a:r>
            <a:r>
              <a:rPr lang="en-GB" dirty="0" smtClean="0"/>
              <a:t>, 2012)</a:t>
            </a:r>
            <a:endParaRPr lang="en-GB" dirty="0"/>
          </a:p>
          <a:p>
            <a:pPr>
              <a:buFont typeface="Symbol"/>
              <a:buChar char="Þ"/>
            </a:pPr>
            <a:r>
              <a:rPr lang="en-GB" b="1" dirty="0">
                <a:solidFill>
                  <a:srgbClr val="FF0000"/>
                </a:solidFill>
              </a:rPr>
              <a:t>Little hope that they get results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 smtClean="0"/>
              <a:t>Attorneys </a:t>
            </a:r>
            <a:r>
              <a:rPr lang="en-GB" dirty="0" smtClean="0"/>
              <a:t>(H-Evans &amp; students, ongoing)</a:t>
            </a:r>
          </a:p>
          <a:p>
            <a:pPr marL="0" indent="0">
              <a:buNone/>
            </a:pPr>
            <a:r>
              <a:rPr lang="en-GB" dirty="0" smtClean="0"/>
              <a:t>Most are classic attorneys (see above)</a:t>
            </a:r>
          </a:p>
          <a:p>
            <a:pPr marL="0" indent="0">
              <a:buNone/>
            </a:pPr>
            <a:r>
              <a:rPr lang="en-GB" dirty="0" smtClean="0"/>
              <a:t>Some are holistic attorneys: help prepare release plans… build a relationship with offenders and their families… are proactive and follow the person throughout his sentence. 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=&gt; Holistic lawyers probably participate in the desistance process</a:t>
            </a:r>
            <a:r>
              <a:rPr lang="en-GB" b="1" dirty="0" smtClean="0"/>
              <a:t> </a:t>
            </a:r>
            <a:r>
              <a:rPr lang="en-GB" dirty="0" smtClean="0"/>
              <a:t>(the others useful in terms of legitimacy of justice)</a:t>
            </a:r>
            <a:endParaRPr lang="en-GB" dirty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b="1" dirty="0" smtClean="0"/>
              <a:t>= ongoing research…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dirty="0" smtClean="0">
                <a:solidFill>
                  <a:srgbClr val="00B0F0"/>
                </a:solidFill>
              </a:rPr>
              <a:t>Two holistic lawyers (</a:t>
            </a:r>
            <a:r>
              <a:rPr lang="en-GB" dirty="0" err="1" smtClean="0">
                <a:solidFill>
                  <a:srgbClr val="00B0F0"/>
                </a:solidFill>
              </a:rPr>
              <a:t>Boesel</a:t>
            </a:r>
            <a:r>
              <a:rPr lang="en-GB" dirty="0" smtClean="0">
                <a:solidFill>
                  <a:srgbClr val="00B0F0"/>
                </a:solidFill>
              </a:rPr>
              <a:t> &amp; Bianchi, Paris Bar</a:t>
            </a:r>
            <a:r>
              <a:rPr lang="en-GB" dirty="0" smtClean="0"/>
              <a:t>)</a:t>
            </a:r>
            <a:endParaRPr lang="en-GB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807398"/>
            <a:ext cx="2520000" cy="1672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583793"/>
            <a:ext cx="1368000" cy="90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539644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99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Real problems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Non collaborative work/turf </a:t>
            </a:r>
            <a:r>
              <a:rPr lang="en-GB" dirty="0" smtClean="0"/>
              <a:t>issues</a:t>
            </a:r>
          </a:p>
          <a:p>
            <a:pPr marL="0" indent="0">
              <a:buNone/>
            </a:pPr>
            <a:r>
              <a:rPr lang="en-GB" dirty="0" smtClean="0"/>
              <a:t>Sequential or parallel work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 smtClean="0"/>
              <a:t>Tensions</a:t>
            </a:r>
            <a:r>
              <a:rPr lang="en-GB" dirty="0" smtClean="0"/>
              <a:t> with managers</a:t>
            </a:r>
          </a:p>
          <a:p>
            <a:pPr marL="0" indent="0">
              <a:buNone/>
            </a:pPr>
            <a:r>
              <a:rPr lang="en-GB" dirty="0" smtClean="0"/>
              <a:t>Tensions with goals</a:t>
            </a:r>
          </a:p>
          <a:p>
            <a:pPr marL="0" indent="0">
              <a:buNone/>
            </a:pPr>
            <a:r>
              <a:rPr lang="en-GB" dirty="0" smtClean="0"/>
              <a:t>Tensions with the issue of documented proofs</a:t>
            </a:r>
          </a:p>
          <a:p>
            <a:pPr marL="0" indent="0">
              <a:buNone/>
            </a:pPr>
            <a:r>
              <a:rPr lang="en-GB" dirty="0" smtClean="0"/>
              <a:t>Tensions with JAP’s decisions deemed too lenient</a:t>
            </a:r>
          </a:p>
          <a:p>
            <a:pPr marL="0" indent="0">
              <a:buNone/>
            </a:pPr>
            <a:r>
              <a:rPr lang="en-GB" dirty="0" smtClean="0"/>
              <a:t>Tension with JAP deemed too careful with cases, people and files</a:t>
            </a:r>
          </a:p>
          <a:p>
            <a:pPr marL="0" indent="0">
              <a:buNone/>
            </a:pPr>
            <a:r>
              <a:rPr lang="en-GB" dirty="0" smtClean="0"/>
              <a:t>Probation services think they are the </a:t>
            </a:r>
            <a:r>
              <a:rPr lang="en-GB" b="1" dirty="0" smtClean="0"/>
              <a:t>monopolistic gendarmes of the whole process </a:t>
            </a:r>
            <a:r>
              <a:rPr lang="en-GB" dirty="0" smtClean="0"/>
              <a:t>(e.g. vertical </a:t>
            </a:r>
            <a:r>
              <a:rPr lang="en-GB" dirty="0" smtClean="0"/>
              <a:t>collaboration (sic) with third sector</a:t>
            </a:r>
            <a:r>
              <a:rPr lang="en-GB" dirty="0" smtClean="0"/>
              <a:t>)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=&gt; ‘probation/desistance/reentry is nobody’s property’ – it should be a joint effort (French Probation </a:t>
            </a:r>
            <a:r>
              <a:rPr lang="en-GB" b="1" dirty="0">
                <a:solidFill>
                  <a:srgbClr val="FF0000"/>
                </a:solidFill>
              </a:rPr>
              <a:t>Confederation: http://lacfp.net</a:t>
            </a:r>
            <a:r>
              <a:rPr lang="en-GB" b="1" dirty="0" smtClean="0">
                <a:solidFill>
                  <a:srgbClr val="FF0000"/>
                </a:solidFill>
              </a:rPr>
              <a:t>/)</a:t>
            </a:r>
            <a:endParaRPr lang="en-GB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368485"/>
            <a:ext cx="1764000" cy="1278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2434649"/>
            <a:ext cx="1764000" cy="125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330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French dream: law changes reality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In France social issues are ‘changed’ by new </a:t>
            </a:r>
            <a:r>
              <a:rPr lang="en-GB" dirty="0" smtClean="0"/>
              <a:t>laws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Real issues not addressed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Current </a:t>
            </a:r>
            <a:r>
              <a:rPr lang="en-GB" dirty="0" err="1" smtClean="0"/>
              <a:t>MoJ</a:t>
            </a:r>
            <a:r>
              <a:rPr lang="en-GB" dirty="0" smtClean="0"/>
              <a:t> believes a new community</a:t>
            </a:r>
          </a:p>
          <a:p>
            <a:pPr marL="0" indent="0">
              <a:buNone/>
            </a:pPr>
            <a:r>
              <a:rPr lang="en-GB" dirty="0" smtClean="0"/>
              <a:t>Sentence (</a:t>
            </a:r>
            <a:r>
              <a:rPr lang="en-GB" i="1" dirty="0" err="1" smtClean="0"/>
              <a:t>contrainte</a:t>
            </a:r>
            <a:r>
              <a:rPr lang="en-GB" i="1" dirty="0" smtClean="0"/>
              <a:t> </a:t>
            </a:r>
            <a:r>
              <a:rPr lang="en-GB" i="1" dirty="0" err="1" smtClean="0"/>
              <a:t>pénale</a:t>
            </a:r>
            <a:r>
              <a:rPr lang="en-GB" dirty="0" smtClean="0"/>
              <a:t>: penal constraint) </a:t>
            </a:r>
          </a:p>
          <a:p>
            <a:r>
              <a:rPr lang="en-GB" dirty="0" smtClean="0"/>
              <a:t>will miraculously make sentencing courts not pronounce custodial sentences </a:t>
            </a:r>
          </a:p>
          <a:p>
            <a:r>
              <a:rPr lang="en-GB" dirty="0"/>
              <a:t>will </a:t>
            </a:r>
            <a:r>
              <a:rPr lang="en-GB" dirty="0" smtClean="0"/>
              <a:t>miraculously be more credible than the current probation I described </a:t>
            </a:r>
          </a:p>
          <a:p>
            <a:r>
              <a:rPr lang="en-GB" i="1" dirty="0" smtClean="0">
                <a:solidFill>
                  <a:srgbClr val="7030A0"/>
                </a:solidFill>
              </a:rPr>
              <a:t>=&gt; predictable failure</a:t>
            </a:r>
          </a:p>
          <a:p>
            <a:endParaRPr lang="en-GB" dirty="0"/>
          </a:p>
          <a:p>
            <a:endParaRPr lang="en-GB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274" y="2492896"/>
            <a:ext cx="2304000" cy="1184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62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French perception: measures rather than programmes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France: belief that legal framework for measures (sentences or release measures) solve all issues</a:t>
            </a:r>
          </a:p>
          <a:p>
            <a:r>
              <a:rPr lang="en-GB" dirty="0" smtClean="0"/>
              <a:t>No idea what a programme means</a:t>
            </a:r>
          </a:p>
          <a:p>
            <a:r>
              <a:rPr lang="en-GB" dirty="0" smtClean="0"/>
              <a:t>No idea that real issues are professional practices, skills, etc.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77072"/>
            <a:ext cx="3276000" cy="1991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142" y="260648"/>
            <a:ext cx="1368000" cy="1499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21088"/>
            <a:ext cx="1694244" cy="22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327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French perception: release at all cost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 smtClean="0"/>
              <a:t>Simplistic idea: early release is virtuous per se </a:t>
            </a:r>
            <a:r>
              <a:rPr lang="en-GB" dirty="0" smtClean="0"/>
              <a:t>and therefore we should early release everyone even without a plan, housing, money and health coverage</a:t>
            </a:r>
          </a:p>
          <a:p>
            <a:pPr marL="0" indent="0">
              <a:buNone/>
            </a:pPr>
            <a:r>
              <a:rPr lang="en-GB" dirty="0" smtClean="0"/>
              <a:t>-No understanding of the pains of probation (</a:t>
            </a:r>
            <a:r>
              <a:rPr lang="en-GB" dirty="0" err="1" smtClean="0"/>
              <a:t>Durnescu</a:t>
            </a:r>
            <a:r>
              <a:rPr lang="en-GB" dirty="0" smtClean="0"/>
              <a:t>, 2010) and the risk of mass supervision (</a:t>
            </a:r>
            <a:r>
              <a:rPr lang="en-GB" dirty="0" err="1" smtClean="0"/>
              <a:t>Phelbs</a:t>
            </a:r>
            <a:r>
              <a:rPr lang="en-GB" dirty="0" smtClean="0"/>
              <a:t>, 2013), nor that a lot of offenders prefer prison to some harsh</a:t>
            </a:r>
          </a:p>
          <a:p>
            <a:pPr marL="0" indent="0">
              <a:buNone/>
            </a:pPr>
            <a:r>
              <a:rPr lang="en-GB" dirty="0" smtClean="0"/>
              <a:t>Probation measures (May </a:t>
            </a:r>
          </a:p>
          <a:p>
            <a:r>
              <a:rPr lang="en-GB" dirty="0" smtClean="0"/>
              <a:t>&amp; Wood, 2010) in particular those</a:t>
            </a:r>
          </a:p>
          <a:p>
            <a:pPr marL="0" indent="0">
              <a:buNone/>
            </a:pPr>
            <a:r>
              <a:rPr lang="en-GB" dirty="0" smtClean="0"/>
              <a:t>with personality disorders </a:t>
            </a:r>
          </a:p>
          <a:p>
            <a:pPr marL="0" indent="0">
              <a:buNone/>
            </a:pPr>
            <a:r>
              <a:rPr lang="en-GB" dirty="0" smtClean="0"/>
              <a:t>(</a:t>
            </a:r>
            <a:r>
              <a:rPr lang="en-GB" dirty="0" err="1"/>
              <a:t>R</a:t>
            </a:r>
            <a:r>
              <a:rPr lang="en-GB" dirty="0" err="1" smtClean="0"/>
              <a:t>amsden</a:t>
            </a:r>
            <a:r>
              <a:rPr lang="en-GB" dirty="0" smtClean="0"/>
              <a:t> &amp; </a:t>
            </a:r>
            <a:r>
              <a:rPr lang="en-GB" dirty="0" err="1" smtClean="0"/>
              <a:t>Lowton</a:t>
            </a:r>
            <a:r>
              <a:rPr lang="en-GB" dirty="0" smtClean="0"/>
              <a:t>, 2014)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365104"/>
            <a:ext cx="2448000" cy="1851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future of French </a:t>
            </a:r>
            <a:br>
              <a:rPr lang="en-GB" dirty="0" smtClean="0"/>
            </a:br>
            <a:r>
              <a:rPr lang="en-GB" dirty="0" smtClean="0"/>
              <a:t>probation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8841" y="1988840"/>
            <a:ext cx="8229600" cy="438912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GB" b="1" dirty="0" smtClean="0"/>
              <a:t>Currently debated Bill</a:t>
            </a:r>
          </a:p>
          <a:p>
            <a:pPr algn="just"/>
            <a:r>
              <a:rPr lang="en-GB" dirty="0" smtClean="0"/>
              <a:t>new community sentence with more constraints (slightly) but no change in supervision and support</a:t>
            </a:r>
          </a:p>
          <a:p>
            <a:pPr algn="just"/>
            <a:r>
              <a:rPr lang="en-GB" dirty="0" smtClean="0"/>
              <a:t>But not new:  police will be able to detain people serving a CSM </a:t>
            </a:r>
          </a:p>
          <a:p>
            <a:pPr marL="0" indent="0" algn="just">
              <a:buNone/>
            </a:pPr>
            <a:r>
              <a:rPr lang="en-GB" dirty="0" smtClean="0"/>
              <a:t>( but no collaboration)</a:t>
            </a:r>
          </a:p>
          <a:p>
            <a:pPr algn="just"/>
            <a:r>
              <a:rPr lang="en-GB" dirty="0" smtClean="0"/>
              <a:t> virtually automatic early release for all offenders sentenced to up to 5 years. JAP marginalised + fair trial non-existent (and ‘to hell with’ </a:t>
            </a:r>
            <a:r>
              <a:rPr lang="en-GB" sz="2800" dirty="0"/>
              <a:t>Tyler, 2006; 2007; </a:t>
            </a:r>
            <a:r>
              <a:rPr lang="en-GB" sz="2800" dirty="0" err="1"/>
              <a:t>Ugwudike</a:t>
            </a:r>
            <a:r>
              <a:rPr lang="en-GB" sz="2800" dirty="0"/>
              <a:t> et Raynor, 2013, Crawford et Hucklesby, </a:t>
            </a:r>
            <a:r>
              <a:rPr lang="en-GB" sz="2800" dirty="0" smtClean="0"/>
              <a:t>2012</a:t>
            </a:r>
            <a:r>
              <a:rPr lang="en-GB" dirty="0" smtClean="0"/>
              <a:t> findings).</a:t>
            </a:r>
          </a:p>
          <a:p>
            <a:pPr algn="just"/>
            <a:endParaRPr lang="en-GB" dirty="0" smtClean="0"/>
          </a:p>
          <a:p>
            <a:pPr algn="just"/>
            <a:r>
              <a:rPr lang="en-GB" dirty="0" smtClean="0"/>
              <a:t> French PO learning about evidence-based practices and some psychologists &amp; social workers coming back… cross fingers. </a:t>
            </a:r>
          </a:p>
          <a:p>
            <a:pPr algn="just"/>
            <a:endParaRPr lang="en-GB" dirty="0" smtClean="0"/>
          </a:p>
          <a:p>
            <a:pPr algn="just"/>
            <a:r>
              <a:rPr lang="en-GB" dirty="0" smtClean="0"/>
              <a:t> General reform of the judiciary: will eliminate specialisation and perhaps JAP</a:t>
            </a:r>
          </a:p>
          <a:p>
            <a:pPr marL="0" indent="0" algn="just">
              <a:buNone/>
            </a:pPr>
            <a:endParaRPr lang="en-GB" dirty="0" smtClean="0"/>
          </a:p>
          <a:p>
            <a:pPr algn="just"/>
            <a:r>
              <a:rPr lang="en-GB" dirty="0" smtClean="0"/>
              <a:t> Hopefully third sector will continue its </a:t>
            </a:r>
            <a:r>
              <a:rPr lang="en-GB" dirty="0" err="1" smtClean="0"/>
              <a:t>professionalisation</a:t>
            </a:r>
            <a:endParaRPr lang="en-GB" dirty="0" smtClean="0"/>
          </a:p>
          <a:p>
            <a:pPr algn="just"/>
            <a:endParaRPr lang="en-GB" dirty="0"/>
          </a:p>
          <a:p>
            <a:pPr algn="just"/>
            <a:endParaRPr lang="en-GB" b="1" dirty="0"/>
          </a:p>
          <a:p>
            <a:pPr algn="just"/>
            <a:endParaRPr lang="en-GB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6672"/>
            <a:ext cx="1620000" cy="1437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86" y="4317667"/>
            <a:ext cx="278117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91" y="5661248"/>
            <a:ext cx="250305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33" y="2379087"/>
            <a:ext cx="37800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66" y="2791013"/>
            <a:ext cx="37782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71" y="3355787"/>
            <a:ext cx="37782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30" y="5087303"/>
            <a:ext cx="37782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913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Studies on Who works &amp; desistance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Who works in French probation &amp; release </a:t>
            </a:r>
            <a:r>
              <a:rPr lang="en-GB" dirty="0" smtClean="0"/>
              <a:t>with theoretical lenses </a:t>
            </a:r>
            <a:r>
              <a:rPr lang="en-GB" b="1" dirty="0" smtClean="0"/>
              <a:t>: 1) desistance; </a:t>
            </a:r>
          </a:p>
          <a:p>
            <a:pPr marL="0" indent="0">
              <a:buNone/>
            </a:pPr>
            <a:r>
              <a:rPr lang="en-GB" b="1" dirty="0" smtClean="0"/>
              <a:t>2) legitimacy of justice; 3) </a:t>
            </a:r>
          </a:p>
          <a:p>
            <a:pPr marL="0" indent="0">
              <a:buNone/>
            </a:pPr>
            <a:r>
              <a:rPr lang="en-GB" b="1" dirty="0" smtClean="0"/>
              <a:t>Therapeutic jurisprudence </a:t>
            </a:r>
          </a:p>
          <a:p>
            <a:pPr marL="0" indent="0">
              <a:buNone/>
            </a:pPr>
            <a:r>
              <a:rPr lang="en-GB" dirty="0" smtClean="0"/>
              <a:t>But also drawing on CCP; What Works…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Series of studies:</a:t>
            </a:r>
            <a:endParaRPr lang="en-GB" b="1" dirty="0"/>
          </a:p>
          <a:p>
            <a:pPr marL="0" indent="0">
              <a:buNone/>
            </a:pPr>
            <a:r>
              <a:rPr lang="en-GB" b="1" dirty="0" smtClean="0"/>
              <a:t>1) Probation Officers (2009-2011) (MHE, 2011 a</a:t>
            </a:r>
          </a:p>
          <a:p>
            <a:pPr marL="0" indent="0">
              <a:buNone/>
            </a:pPr>
            <a:r>
              <a:rPr lang="en-GB" b="1" dirty="0" smtClean="0"/>
              <a:t>2) </a:t>
            </a:r>
            <a:r>
              <a:rPr lang="en-GB" b="1" i="1" dirty="0" err="1" smtClean="0"/>
              <a:t>Juges</a:t>
            </a:r>
            <a:r>
              <a:rPr lang="en-GB" b="1" i="1" dirty="0" smtClean="0"/>
              <a:t> de </a:t>
            </a:r>
            <a:r>
              <a:rPr lang="en-GB" b="1" i="1" dirty="0" err="1" smtClean="0"/>
              <a:t>l’application</a:t>
            </a:r>
            <a:r>
              <a:rPr lang="en-GB" b="1" i="1" dirty="0" smtClean="0"/>
              <a:t> des </a:t>
            </a:r>
            <a:r>
              <a:rPr lang="en-GB" b="1" i="1" dirty="0" err="1" smtClean="0"/>
              <a:t>peines</a:t>
            </a:r>
            <a:r>
              <a:rPr lang="en-GB" b="1" dirty="0" smtClean="0"/>
              <a:t> (reentry &amp; </a:t>
            </a:r>
          </a:p>
          <a:p>
            <a:pPr marL="0" indent="0">
              <a:buNone/>
            </a:pPr>
            <a:r>
              <a:rPr lang="en-GB" b="1" dirty="0" smtClean="0"/>
              <a:t>release judges) (2010-2013)</a:t>
            </a:r>
          </a:p>
          <a:p>
            <a:pPr marL="0" indent="0">
              <a:buNone/>
            </a:pPr>
            <a:r>
              <a:rPr lang="en-GB" b="1" dirty="0" smtClean="0"/>
              <a:t>3) Third sector (2012-2013)</a:t>
            </a:r>
          </a:p>
          <a:p>
            <a:pPr marL="0" indent="0">
              <a:buNone/>
            </a:pPr>
            <a:r>
              <a:rPr lang="en-GB" b="1" dirty="0" smtClean="0"/>
              <a:t>4) Ongoing: attorneys</a:t>
            </a:r>
          </a:p>
          <a:p>
            <a:pPr marL="0" indent="0">
              <a:buNone/>
            </a:pPr>
            <a:endParaRPr lang="en-GB" b="1" dirty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564904"/>
            <a:ext cx="1080000" cy="1777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579" y="4509120"/>
            <a:ext cx="1079500" cy="17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329" y="404665"/>
            <a:ext cx="1260000" cy="200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581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4000" dirty="0" smtClean="0"/>
              <a:t>Conclusion</a:t>
            </a:r>
            <a:endParaRPr lang="en-GB" sz="4000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sz="1800" dirty="0" smtClean="0"/>
              <a:t>What </a:t>
            </a:r>
            <a:r>
              <a:rPr lang="fr-FR" sz="1800" dirty="0" err="1" smtClean="0"/>
              <a:t>we</a:t>
            </a:r>
            <a:r>
              <a:rPr lang="fr-FR" sz="1800" dirty="0" smtClean="0"/>
              <a:t> </a:t>
            </a:r>
            <a:r>
              <a:rPr lang="fr-FR" sz="1800" dirty="0" err="1" smtClean="0"/>
              <a:t>need</a:t>
            </a:r>
            <a:r>
              <a:rPr lang="fr-FR" sz="1800" dirty="0" smtClean="0"/>
              <a:t>: </a:t>
            </a:r>
            <a:r>
              <a:rPr lang="fr-FR" sz="1800" b="1" dirty="0" smtClean="0"/>
              <a:t>Radical </a:t>
            </a:r>
            <a:r>
              <a:rPr lang="fr-FR" sz="1800" b="1" dirty="0" err="1" smtClean="0"/>
              <a:t>reforms</a:t>
            </a:r>
            <a:r>
              <a:rPr lang="fr-FR" sz="1800" b="1" dirty="0" smtClean="0"/>
              <a:t>:</a:t>
            </a:r>
          </a:p>
          <a:p>
            <a:r>
              <a:rPr lang="fr-FR" sz="1800" dirty="0" smtClean="0"/>
              <a:t>(</a:t>
            </a:r>
            <a:r>
              <a:rPr lang="fr-FR" sz="1800" dirty="0" err="1" smtClean="0"/>
              <a:t>cut</a:t>
            </a:r>
            <a:r>
              <a:rPr lang="fr-FR" sz="1800" dirty="0" smtClean="0"/>
              <a:t> the </a:t>
            </a:r>
            <a:r>
              <a:rPr lang="fr-FR" sz="1800" dirty="0" err="1" smtClean="0"/>
              <a:t>institutional</a:t>
            </a:r>
            <a:r>
              <a:rPr lang="fr-FR" sz="1800" dirty="0" smtClean="0"/>
              <a:t> </a:t>
            </a:r>
            <a:r>
              <a:rPr lang="fr-FR" sz="1800" dirty="0" err="1" smtClean="0"/>
              <a:t>ties</a:t>
            </a:r>
            <a:r>
              <a:rPr lang="fr-FR" sz="1800" dirty="0" smtClean="0"/>
              <a:t> </a:t>
            </a:r>
            <a:r>
              <a:rPr lang="fr-FR" sz="1800" dirty="0" err="1" smtClean="0"/>
              <a:t>between</a:t>
            </a:r>
            <a:r>
              <a:rPr lang="fr-FR" sz="1800" dirty="0" smtClean="0"/>
              <a:t> prison &amp; probation; </a:t>
            </a:r>
          </a:p>
          <a:p>
            <a:r>
              <a:rPr lang="fr-FR" sz="1800" dirty="0" smtClean="0"/>
              <a:t>Change </a:t>
            </a:r>
            <a:r>
              <a:rPr lang="fr-FR" sz="1800" dirty="0" err="1" smtClean="0"/>
              <a:t>recruitment</a:t>
            </a:r>
            <a:r>
              <a:rPr lang="fr-FR" sz="1800" dirty="0" smtClean="0"/>
              <a:t> (people </a:t>
            </a:r>
            <a:r>
              <a:rPr lang="fr-FR" sz="1800" dirty="0" err="1" smtClean="0"/>
              <a:t>with</a:t>
            </a:r>
            <a:r>
              <a:rPr lang="fr-FR" sz="1800" dirty="0" smtClean="0"/>
              <a:t> </a:t>
            </a:r>
            <a:r>
              <a:rPr lang="fr-FR" sz="1800" dirty="0" err="1" smtClean="0"/>
              <a:t>skills</a:t>
            </a:r>
            <a:r>
              <a:rPr lang="fr-FR" sz="1800" dirty="0" smtClean="0"/>
              <a:t> </a:t>
            </a:r>
            <a:r>
              <a:rPr lang="fr-FR" sz="1800" dirty="0" err="1" smtClean="0"/>
              <a:t>rather</a:t>
            </a:r>
            <a:r>
              <a:rPr lang="fr-FR" sz="1800" dirty="0" smtClean="0"/>
              <a:t> </a:t>
            </a:r>
            <a:r>
              <a:rPr lang="fr-FR" sz="1800" dirty="0" err="1" smtClean="0"/>
              <a:t>than</a:t>
            </a:r>
            <a:endParaRPr lang="fr-FR" sz="1800" dirty="0" smtClean="0"/>
          </a:p>
          <a:p>
            <a:pPr marL="0" indent="0">
              <a:buNone/>
            </a:pPr>
            <a:endParaRPr lang="fr-FR" sz="1800" dirty="0" smtClean="0"/>
          </a:p>
          <a:p>
            <a:pPr marL="0" indent="0">
              <a:buNone/>
            </a:pPr>
            <a:r>
              <a:rPr lang="fr-FR" sz="1800" dirty="0" smtClean="0"/>
              <a:t> x or y </a:t>
            </a:r>
            <a:r>
              <a:rPr lang="fr-FR" sz="1800" dirty="0" err="1" smtClean="0"/>
              <a:t>diploma</a:t>
            </a:r>
            <a:r>
              <a:rPr lang="fr-FR" sz="1800" dirty="0" smtClean="0"/>
              <a:t>/social </a:t>
            </a:r>
            <a:r>
              <a:rPr lang="fr-FR" sz="1800" dirty="0" err="1" smtClean="0"/>
              <a:t>workers</a:t>
            </a:r>
            <a:r>
              <a:rPr lang="fr-FR" sz="1800" dirty="0" smtClean="0"/>
              <a:t> &amp; </a:t>
            </a:r>
            <a:r>
              <a:rPr lang="fr-FR" sz="1800" dirty="0" err="1" smtClean="0"/>
              <a:t>psychologists</a:t>
            </a:r>
            <a:r>
              <a:rPr lang="fr-FR" sz="1800" dirty="0" smtClean="0"/>
              <a:t> </a:t>
            </a:r>
            <a:r>
              <a:rPr lang="fr-FR" sz="1800" dirty="0" err="1" smtClean="0"/>
              <a:t>rather</a:t>
            </a:r>
            <a:r>
              <a:rPr lang="fr-FR" sz="1800" dirty="0" smtClean="0"/>
              <a:t> </a:t>
            </a:r>
            <a:r>
              <a:rPr lang="fr-FR" sz="1800" dirty="0" err="1" smtClean="0"/>
              <a:t>than</a:t>
            </a:r>
            <a:r>
              <a:rPr lang="fr-FR" sz="1800" dirty="0" smtClean="0"/>
              <a:t> </a:t>
            </a:r>
            <a:r>
              <a:rPr lang="fr-FR" sz="1800" dirty="0" err="1" smtClean="0"/>
              <a:t>lawyers</a:t>
            </a:r>
            <a:r>
              <a:rPr lang="fr-FR" sz="1800" dirty="0" smtClean="0"/>
              <a:t>, </a:t>
            </a:r>
            <a:r>
              <a:rPr lang="fr-FR" sz="1800" dirty="0" err="1" smtClean="0"/>
              <a:t>even</a:t>
            </a:r>
            <a:r>
              <a:rPr lang="fr-FR" sz="1800" dirty="0" smtClean="0"/>
              <a:t> if </a:t>
            </a:r>
            <a:r>
              <a:rPr lang="fr-FR" sz="1800" dirty="0" err="1" smtClean="0"/>
              <a:t>Durnescu</a:t>
            </a:r>
            <a:r>
              <a:rPr lang="fr-FR" sz="1800" dirty="0" smtClean="0"/>
              <a:t>, 2013 </a:t>
            </a:r>
            <a:r>
              <a:rPr lang="fr-FR" sz="1800" dirty="0" err="1" smtClean="0"/>
              <a:t>is</a:t>
            </a:r>
            <a:r>
              <a:rPr lang="fr-FR" sz="1800" dirty="0" smtClean="0"/>
              <a:t> </a:t>
            </a:r>
            <a:r>
              <a:rPr lang="fr-FR" sz="1800" dirty="0" err="1" smtClean="0"/>
              <a:t>optimistic</a:t>
            </a:r>
            <a:r>
              <a:rPr lang="fr-FR" sz="1800" dirty="0" smtClean="0"/>
              <a:t>) ; change training)</a:t>
            </a:r>
          </a:p>
          <a:p>
            <a:endParaRPr lang="fr-FR" sz="1800" b="1" dirty="0"/>
          </a:p>
          <a:p>
            <a:endParaRPr lang="fr-FR" sz="1800" dirty="0" smtClean="0"/>
          </a:p>
          <a:p>
            <a:r>
              <a:rPr lang="fr-FR" sz="1800" dirty="0" smtClean="0"/>
              <a:t>- </a:t>
            </a:r>
            <a:r>
              <a:rPr lang="fr-FR" sz="1800" b="1" dirty="0" smtClean="0"/>
              <a:t> Science in probation and </a:t>
            </a:r>
            <a:r>
              <a:rPr lang="fr-FR" sz="1800" b="1" dirty="0" err="1" smtClean="0"/>
              <a:t>evaluation</a:t>
            </a:r>
            <a:endParaRPr lang="fr-FR" sz="1800" b="1" dirty="0" smtClean="0"/>
          </a:p>
          <a:p>
            <a:r>
              <a:rPr lang="fr-FR" sz="1800" dirty="0" err="1" smtClean="0"/>
              <a:t>We</a:t>
            </a:r>
            <a:r>
              <a:rPr lang="fr-FR" sz="1800" dirty="0" smtClean="0"/>
              <a:t> </a:t>
            </a:r>
            <a:r>
              <a:rPr lang="fr-FR" sz="1800" dirty="0" err="1" smtClean="0"/>
              <a:t>need</a:t>
            </a:r>
            <a:r>
              <a:rPr lang="fr-FR" sz="1800" dirty="0" smtClean="0"/>
              <a:t> to know </a:t>
            </a:r>
            <a:r>
              <a:rPr lang="fr-FR" sz="1800" dirty="0" err="1" smtClean="0"/>
              <a:t>what</a:t>
            </a:r>
            <a:r>
              <a:rPr lang="fr-FR" sz="1800" dirty="0" smtClean="0"/>
              <a:t> works and </a:t>
            </a:r>
            <a:r>
              <a:rPr lang="fr-FR" sz="1800" dirty="0" err="1" smtClean="0"/>
              <a:t>what</a:t>
            </a:r>
            <a:r>
              <a:rPr lang="fr-FR" sz="1800" dirty="0" smtClean="0"/>
              <a:t> </a:t>
            </a:r>
            <a:r>
              <a:rPr lang="fr-FR" sz="1800" dirty="0" err="1" smtClean="0"/>
              <a:t>doesn’t</a:t>
            </a:r>
            <a:r>
              <a:rPr lang="fr-FR" sz="1800" dirty="0" smtClean="0"/>
              <a:t> ;</a:t>
            </a:r>
          </a:p>
          <a:p>
            <a:r>
              <a:rPr lang="fr-FR" sz="1800" dirty="0" err="1" smtClean="0"/>
              <a:t>We</a:t>
            </a:r>
            <a:r>
              <a:rPr lang="fr-FR" sz="1800" dirty="0" smtClean="0"/>
              <a:t> </a:t>
            </a:r>
            <a:r>
              <a:rPr lang="fr-FR" sz="1800" dirty="0" err="1" smtClean="0"/>
              <a:t>need</a:t>
            </a:r>
            <a:r>
              <a:rPr lang="fr-FR" sz="1800" dirty="0" smtClean="0"/>
              <a:t> to have a </a:t>
            </a:r>
            <a:r>
              <a:rPr lang="fr-FR" sz="1800" dirty="0" err="1" smtClean="0"/>
              <a:t>blue</a:t>
            </a:r>
            <a:r>
              <a:rPr lang="fr-FR" sz="1800" dirty="0" smtClean="0"/>
              <a:t> </a:t>
            </a:r>
            <a:r>
              <a:rPr lang="fr-FR" sz="1800" dirty="0" err="1" smtClean="0"/>
              <a:t>print</a:t>
            </a:r>
            <a:r>
              <a:rPr lang="fr-FR" sz="1800" dirty="0" smtClean="0"/>
              <a:t> of French practices;</a:t>
            </a:r>
          </a:p>
          <a:p>
            <a:r>
              <a:rPr lang="fr-FR" sz="1800" dirty="0" err="1" smtClean="0"/>
              <a:t>We</a:t>
            </a:r>
            <a:r>
              <a:rPr lang="fr-FR" sz="1800" dirty="0" smtClean="0"/>
              <a:t> </a:t>
            </a:r>
            <a:r>
              <a:rPr lang="fr-FR" sz="1800" dirty="0" err="1" smtClean="0"/>
              <a:t>need</a:t>
            </a:r>
            <a:r>
              <a:rPr lang="fr-FR" sz="1800" dirty="0" smtClean="0"/>
              <a:t> to </a:t>
            </a:r>
            <a:r>
              <a:rPr lang="fr-FR" sz="1800" dirty="0" err="1" smtClean="0"/>
              <a:t>be</a:t>
            </a:r>
            <a:r>
              <a:rPr lang="fr-FR" sz="1800" dirty="0" smtClean="0"/>
              <a:t> more </a:t>
            </a:r>
            <a:r>
              <a:rPr lang="fr-FR" sz="1800" dirty="0" err="1" smtClean="0"/>
              <a:t>modest</a:t>
            </a:r>
            <a:r>
              <a:rPr lang="fr-FR" sz="1800" dirty="0" smtClean="0"/>
              <a:t> (</a:t>
            </a:r>
            <a:r>
              <a:rPr lang="fr-FR" sz="1800" dirty="0" err="1" smtClean="0"/>
              <a:t>sigh</a:t>
            </a:r>
            <a:r>
              <a:rPr lang="fr-FR" sz="1800" dirty="0" smtClean="0"/>
              <a:t>) and </a:t>
            </a:r>
            <a:r>
              <a:rPr lang="fr-FR" sz="1800" dirty="0" err="1" smtClean="0"/>
              <a:t>ask</a:t>
            </a:r>
            <a:r>
              <a:rPr lang="fr-FR" sz="1800" dirty="0" smtClean="0"/>
              <a:t> for help </a:t>
            </a:r>
          </a:p>
          <a:p>
            <a:endParaRPr lang="fr-FR" sz="1800" dirty="0" smtClean="0"/>
          </a:p>
          <a:p>
            <a:endParaRPr lang="fr-FR" sz="1800" dirty="0" smtClean="0"/>
          </a:p>
          <a:p>
            <a:r>
              <a:rPr lang="fr-FR" sz="1800" dirty="0" smtClean="0"/>
              <a:t>- </a:t>
            </a:r>
            <a:r>
              <a:rPr lang="fr-FR" sz="1800" b="1" dirty="0" smtClean="0"/>
              <a:t>Collaborative </a:t>
            </a:r>
            <a:r>
              <a:rPr lang="fr-FR" sz="1800" b="1" dirty="0" err="1" smtClean="0"/>
              <a:t>work</a:t>
            </a:r>
            <a:endParaRPr lang="fr-FR" sz="1800" b="1" dirty="0" smtClean="0"/>
          </a:p>
          <a:p>
            <a:r>
              <a:rPr lang="fr-FR" sz="1800" dirty="0" smtClean="0"/>
              <a:t>This </a:t>
            </a:r>
            <a:r>
              <a:rPr lang="fr-FR" sz="1800" dirty="0" err="1" smtClean="0"/>
              <a:t>is</a:t>
            </a:r>
            <a:r>
              <a:rPr lang="fr-FR" sz="1800" dirty="0" smtClean="0"/>
              <a:t> the essential Tony Blair </a:t>
            </a:r>
            <a:r>
              <a:rPr lang="fr-FR" sz="1800" dirty="0" err="1" smtClean="0"/>
              <a:t>like</a:t>
            </a:r>
            <a:r>
              <a:rPr lang="fr-FR" sz="1800" dirty="0" smtClean="0"/>
              <a:t> mantra </a:t>
            </a:r>
            <a:r>
              <a:rPr lang="fr-FR" sz="1800" dirty="0" err="1" smtClean="0"/>
              <a:t>that</a:t>
            </a:r>
            <a:r>
              <a:rPr lang="fr-FR" sz="1800" dirty="0" smtClean="0"/>
              <a:t> </a:t>
            </a:r>
          </a:p>
          <a:p>
            <a:pPr marL="0" indent="0">
              <a:buNone/>
            </a:pPr>
            <a:r>
              <a:rPr lang="fr-FR" sz="1800" dirty="0" err="1" smtClean="0"/>
              <a:t>We</a:t>
            </a:r>
            <a:r>
              <a:rPr lang="fr-FR" sz="1800" dirty="0" smtClean="0"/>
              <a:t> </a:t>
            </a:r>
            <a:r>
              <a:rPr lang="fr-FR" sz="1800" dirty="0" err="1" smtClean="0"/>
              <a:t>need</a:t>
            </a:r>
            <a:r>
              <a:rPr lang="fr-FR" sz="1800" dirty="0" smtClean="0"/>
              <a:t> to </a:t>
            </a:r>
            <a:r>
              <a:rPr lang="fr-FR" sz="1800" dirty="0" err="1" smtClean="0"/>
              <a:t>adopt</a:t>
            </a:r>
            <a:endParaRPr lang="fr-FR" sz="1800" dirty="0" smtClean="0"/>
          </a:p>
          <a:p>
            <a:r>
              <a:rPr lang="fr-FR" sz="1800" dirty="0" smtClean="0"/>
              <a:t>And how about real problem-solving </a:t>
            </a:r>
            <a:r>
              <a:rPr lang="fr-FR" sz="1800" dirty="0" smtClean="0"/>
              <a:t>courts</a:t>
            </a:r>
            <a:r>
              <a:rPr lang="fr-FR" sz="1800" dirty="0" smtClean="0"/>
              <a:t>…</a:t>
            </a:r>
          </a:p>
          <a:p>
            <a:r>
              <a:rPr lang="fr-FR" sz="1800" dirty="0" smtClean="0"/>
              <a:t>(</a:t>
            </a:r>
            <a:r>
              <a:rPr lang="fr-FR" sz="1800" dirty="0" err="1" smtClean="0"/>
              <a:t>current</a:t>
            </a:r>
            <a:r>
              <a:rPr lang="fr-FR" sz="1800" dirty="0" smtClean="0"/>
              <a:t> </a:t>
            </a:r>
            <a:r>
              <a:rPr lang="fr-FR" sz="1800" i="1" dirty="0" err="1" smtClean="0"/>
              <a:t>pretend</a:t>
            </a:r>
            <a:r>
              <a:rPr lang="fr-FR" sz="1800" dirty="0" smtClean="0"/>
              <a:t> Drug Court in Bobigny)</a:t>
            </a:r>
            <a:endParaRPr lang="fr-FR" sz="1800" dirty="0" smtClean="0"/>
          </a:p>
          <a:p>
            <a:endParaRPr lang="fr-FR" sz="1800" dirty="0"/>
          </a:p>
          <a:p>
            <a:pPr marL="0" indent="0">
              <a:buNone/>
            </a:pPr>
            <a:endParaRPr lang="fr-FR" sz="1800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573016"/>
            <a:ext cx="1656000" cy="1320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379" y="1196752"/>
            <a:ext cx="936000" cy="160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684" y="4797152"/>
            <a:ext cx="1079500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21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/>
              <a:t>A few ref.</a:t>
            </a:r>
            <a:endParaRPr lang="en-GB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000" dirty="0" smtClean="0"/>
              <a:t>Crawford A. &amp; Hucklesby A. (2012), </a:t>
            </a:r>
            <a:r>
              <a:rPr lang="en-US" sz="1000" i="1" dirty="0" smtClean="0"/>
              <a:t>Legitimacy and compliance in criminal </a:t>
            </a:r>
            <a:r>
              <a:rPr lang="en-US" sz="1000" dirty="0" smtClean="0"/>
              <a:t>justice, Routledge</a:t>
            </a:r>
          </a:p>
          <a:p>
            <a:r>
              <a:rPr lang="fr-FR" sz="1000" dirty="0" err="1"/>
              <a:t>Dindo</a:t>
            </a:r>
            <a:r>
              <a:rPr lang="fr-FR" sz="1000" dirty="0"/>
              <a:t> S. (2011), </a:t>
            </a:r>
            <a:r>
              <a:rPr lang="fr-FR" sz="1000" i="1" dirty="0"/>
              <a:t>Sursis avec mise à l’épreuve : la peine méconnue. Une analyse des pratiques de probation en France,</a:t>
            </a:r>
            <a:r>
              <a:rPr lang="fr-FR" sz="1000" dirty="0"/>
              <a:t> Etude pour la Direction de l’administration pénitentiaire, bureau PMJ1, </a:t>
            </a:r>
            <a:r>
              <a:rPr lang="fr-FR" sz="1000" dirty="0" smtClean="0"/>
              <a:t>May</a:t>
            </a:r>
            <a:endParaRPr lang="en-US" sz="1000" dirty="0" smtClean="0"/>
          </a:p>
          <a:p>
            <a:r>
              <a:rPr lang="fr-FR" sz="1000" dirty="0" err="1" smtClean="0"/>
              <a:t>Durnescu</a:t>
            </a:r>
            <a:r>
              <a:rPr lang="fr-FR" sz="1000" dirty="0" smtClean="0"/>
              <a:t> I. (2011), ‘Pains of probation: Effective practice and </a:t>
            </a:r>
            <a:r>
              <a:rPr lang="fr-FR" sz="1000" dirty="0" err="1" smtClean="0"/>
              <a:t>human</a:t>
            </a:r>
            <a:r>
              <a:rPr lang="fr-FR" sz="1000" dirty="0" smtClean="0"/>
              <a:t> </a:t>
            </a:r>
            <a:r>
              <a:rPr lang="fr-FR" sz="1000" dirty="0" err="1" smtClean="0"/>
              <a:t>rights</a:t>
            </a:r>
            <a:r>
              <a:rPr lang="fr-FR" sz="1000" dirty="0" smtClean="0"/>
              <a:t>’, </a:t>
            </a:r>
            <a:r>
              <a:rPr lang="fr-FR" sz="1000" i="1" dirty="0" smtClean="0"/>
              <a:t>International Journal of Offender </a:t>
            </a:r>
            <a:r>
              <a:rPr lang="fr-FR" sz="1000" i="1" dirty="0" err="1" smtClean="0"/>
              <a:t>Therayy</a:t>
            </a:r>
            <a:r>
              <a:rPr lang="fr-FR" sz="1000" i="1" dirty="0" smtClean="0"/>
              <a:t> and Comparative </a:t>
            </a:r>
            <a:r>
              <a:rPr lang="fr-FR" sz="1000" i="1" dirty="0" err="1" smtClean="0"/>
              <a:t>Criminology</a:t>
            </a:r>
            <a:r>
              <a:rPr lang="fr-FR" sz="1000" i="1" dirty="0" smtClean="0"/>
              <a:t>,</a:t>
            </a:r>
            <a:r>
              <a:rPr lang="fr-FR" sz="1000" dirty="0" smtClean="0"/>
              <a:t> n° 55(4): 530-545. </a:t>
            </a:r>
          </a:p>
          <a:p>
            <a:r>
              <a:rPr lang="fr-FR" sz="1000" dirty="0" err="1" smtClean="0"/>
              <a:t>Dunescu</a:t>
            </a:r>
            <a:r>
              <a:rPr lang="fr-FR" sz="1000" dirty="0" smtClean="0"/>
              <a:t> I. (2013), ‘’Probation </a:t>
            </a:r>
            <a:r>
              <a:rPr lang="fr-FR" sz="1000" dirty="0" err="1" smtClean="0"/>
              <a:t>skills</a:t>
            </a:r>
            <a:r>
              <a:rPr lang="fr-FR" sz="1000" dirty="0" smtClean="0"/>
              <a:t> </a:t>
            </a:r>
            <a:r>
              <a:rPr lang="fr-FR" sz="1000" dirty="0" err="1" smtClean="0"/>
              <a:t>between</a:t>
            </a:r>
            <a:r>
              <a:rPr lang="fr-FR" sz="1000" dirty="0" smtClean="0"/>
              <a:t> </a:t>
            </a:r>
            <a:r>
              <a:rPr lang="fr-FR" sz="1000" dirty="0" err="1" smtClean="0"/>
              <a:t>education</a:t>
            </a:r>
            <a:r>
              <a:rPr lang="fr-FR" sz="1000" dirty="0" smtClean="0"/>
              <a:t> and </a:t>
            </a:r>
            <a:r>
              <a:rPr lang="fr-FR" sz="1000" dirty="0" err="1" smtClean="0"/>
              <a:t>professional</a:t>
            </a:r>
            <a:r>
              <a:rPr lang="fr-FR" sz="1000" dirty="0" smtClean="0"/>
              <a:t> </a:t>
            </a:r>
            <a:r>
              <a:rPr lang="fr-FR" sz="1000" dirty="0" err="1" smtClean="0"/>
              <a:t>socialization</a:t>
            </a:r>
            <a:r>
              <a:rPr lang="fr-FR" sz="1000" dirty="0" smtClean="0"/>
              <a:t>’, </a:t>
            </a:r>
            <a:r>
              <a:rPr lang="fr-FR" sz="1000" i="1" dirty="0" err="1" smtClean="0"/>
              <a:t>European</a:t>
            </a:r>
            <a:r>
              <a:rPr lang="fr-FR" sz="1000" i="1" dirty="0" smtClean="0"/>
              <a:t> Journal of </a:t>
            </a:r>
            <a:r>
              <a:rPr lang="fr-FR" sz="1000" i="1" dirty="0" err="1" smtClean="0"/>
              <a:t>Criminology</a:t>
            </a:r>
            <a:r>
              <a:rPr lang="fr-FR" sz="1000" dirty="0" smtClean="0"/>
              <a:t>, online first</a:t>
            </a:r>
            <a:r>
              <a:rPr lang="fr-FR" sz="1000" dirty="0"/>
              <a:t>: </a:t>
            </a:r>
            <a:r>
              <a:rPr lang="fr-FR" sz="1000" dirty="0" err="1"/>
              <a:t>doi</a:t>
            </a:r>
            <a:r>
              <a:rPr lang="fr-FR" sz="1000" dirty="0"/>
              <a:t>: 10.1177/1477370813504162 </a:t>
            </a:r>
            <a:endParaRPr lang="fr-FR" sz="1000" dirty="0" smtClean="0"/>
          </a:p>
          <a:p>
            <a:r>
              <a:rPr lang="fr-FR" sz="1000" dirty="0" err="1" smtClean="0"/>
              <a:t>Halleguen</a:t>
            </a:r>
            <a:r>
              <a:rPr lang="fr-FR" sz="1000" dirty="0" smtClean="0"/>
              <a:t> O. &amp; Baratta A. (2012), ‘L’injonction de soins. A propos d’une étude réalisée sur les régions Alsace et Lorraine</a:t>
            </a:r>
            <a:r>
              <a:rPr lang="fr-FR" sz="1000" dirty="0"/>
              <a:t>’, </a:t>
            </a:r>
            <a:r>
              <a:rPr lang="fr-FR" sz="1000" i="1" dirty="0"/>
              <a:t>L’Encéphale</a:t>
            </a:r>
            <a:r>
              <a:rPr lang="fr-FR" sz="1000"/>
              <a:t>, </a:t>
            </a:r>
            <a:r>
              <a:rPr lang="fr-FR" sz="1000" smtClean="0"/>
              <a:t>n° 40(1): 42-47. </a:t>
            </a:r>
            <a:endParaRPr lang="fr-FR" sz="1000" dirty="0" smtClean="0"/>
          </a:p>
          <a:p>
            <a:r>
              <a:rPr lang="fr-FR" sz="1000" dirty="0" err="1" smtClean="0"/>
              <a:t>Larminat</a:t>
            </a:r>
            <a:r>
              <a:rPr lang="fr-FR" sz="1000" dirty="0" smtClean="0"/>
              <a:t> </a:t>
            </a:r>
            <a:r>
              <a:rPr lang="fr-FR" sz="1000" dirty="0"/>
              <a:t>X. (2012), </a:t>
            </a:r>
            <a:r>
              <a:rPr lang="fr-FR" sz="1000" i="1" dirty="0"/>
              <a:t>La probation en quête d’approbation. L’exécution des peines en milieu ouvert entre gestion des risques et gestion des flux,</a:t>
            </a:r>
            <a:r>
              <a:rPr lang="fr-FR" sz="1000" dirty="0"/>
              <a:t> </a:t>
            </a:r>
            <a:r>
              <a:rPr lang="fr-FR" sz="1000" dirty="0" err="1" smtClean="0"/>
              <a:t>Thesis</a:t>
            </a:r>
            <a:r>
              <a:rPr lang="fr-FR" sz="1000" dirty="0" smtClean="0"/>
              <a:t> </a:t>
            </a:r>
            <a:r>
              <a:rPr lang="fr-FR" sz="1000" dirty="0" err="1" smtClean="0"/>
              <a:t>Cesdip</a:t>
            </a:r>
            <a:r>
              <a:rPr lang="fr-FR" sz="1000" dirty="0" smtClean="0"/>
              <a:t>-Université </a:t>
            </a:r>
            <a:r>
              <a:rPr lang="fr-FR" sz="1000" dirty="0"/>
              <a:t>de Versailles-Saint </a:t>
            </a:r>
            <a:r>
              <a:rPr lang="fr-FR" sz="1000" dirty="0" smtClean="0"/>
              <a:t>Quentin</a:t>
            </a:r>
            <a:endParaRPr lang="en-US" sz="1000" dirty="0"/>
          </a:p>
          <a:p>
            <a:r>
              <a:rPr lang="en-US" sz="1000" dirty="0"/>
              <a:t>May D.C. &amp; Wood P. B. (2010), </a:t>
            </a:r>
            <a:r>
              <a:rPr lang="en-US" sz="1000" i="1" dirty="0"/>
              <a:t>Ranking Correctional Punishments. Views from Offenders, Practitioners, and the Public,</a:t>
            </a:r>
            <a:r>
              <a:rPr lang="en-US" sz="1000" dirty="0"/>
              <a:t> Carolina Academic </a:t>
            </a:r>
            <a:r>
              <a:rPr lang="en-US" sz="1000" dirty="0" smtClean="0"/>
              <a:t>Press</a:t>
            </a:r>
          </a:p>
          <a:p>
            <a:r>
              <a:rPr lang="en-US" sz="1000" dirty="0" smtClean="0"/>
              <a:t>Phelps M. S., (2013), ‘The paradox of probation; Community supervision in the age of mass incarceration’,  </a:t>
            </a:r>
            <a:r>
              <a:rPr lang="en-US" sz="1000" i="1" dirty="0" smtClean="0"/>
              <a:t>Law &amp; Policy</a:t>
            </a:r>
            <a:r>
              <a:rPr lang="en-US" sz="1000" dirty="0" smtClean="0"/>
              <a:t>,  n° 35(1-2): 51-80.</a:t>
            </a:r>
          </a:p>
          <a:p>
            <a:r>
              <a:rPr lang="en-US" sz="1000" dirty="0" err="1" smtClean="0"/>
              <a:t>Ramsden</a:t>
            </a:r>
            <a:r>
              <a:rPr lang="en-US" sz="1000" dirty="0" smtClean="0"/>
              <a:t> J; &amp; </a:t>
            </a:r>
            <a:r>
              <a:rPr lang="en-US" sz="1000" dirty="0" err="1" smtClean="0"/>
              <a:t>Lowton</a:t>
            </a:r>
            <a:r>
              <a:rPr lang="en-US" sz="1000" dirty="0" smtClean="0"/>
              <a:t> M. (2014), ‘Probation practice with personality disordered offenders: The importance of avoiding errors of logic’, </a:t>
            </a:r>
            <a:r>
              <a:rPr lang="en-US" sz="1000" i="1" dirty="0" smtClean="0"/>
              <a:t>Probation Journal</a:t>
            </a:r>
            <a:r>
              <a:rPr lang="en-US" sz="1000" dirty="0" smtClean="0"/>
              <a:t>, online first: </a:t>
            </a:r>
            <a:r>
              <a:rPr lang="fr-FR" sz="1000" dirty="0" err="1"/>
              <a:t>doi</a:t>
            </a:r>
            <a:r>
              <a:rPr lang="fr-FR" sz="1000" dirty="0"/>
              <a:t>: 10.1177/0264550514523815 </a:t>
            </a:r>
            <a:r>
              <a:rPr lang="fr-FR" sz="1000" dirty="0" smtClean="0"/>
              <a:t>. </a:t>
            </a:r>
            <a:endParaRPr lang="en-US" sz="1000" dirty="0"/>
          </a:p>
          <a:p>
            <a:r>
              <a:rPr lang="en-US" sz="1000" dirty="0" smtClean="0"/>
              <a:t>Tyler </a:t>
            </a:r>
            <a:r>
              <a:rPr lang="en-US" sz="1000" dirty="0"/>
              <a:t>T.R. (2006) </a:t>
            </a:r>
            <a:r>
              <a:rPr lang="en-US" sz="1000" i="1" dirty="0"/>
              <a:t>Why People Obey the Law,</a:t>
            </a:r>
            <a:r>
              <a:rPr lang="en-US" sz="1000" dirty="0"/>
              <a:t> New Haven, CT, Yale University Press, 2e </a:t>
            </a:r>
            <a:r>
              <a:rPr lang="en-US" sz="1000" dirty="0" err="1"/>
              <a:t>éd</a:t>
            </a:r>
            <a:r>
              <a:rPr lang="en-US" sz="1000" dirty="0"/>
              <a:t>.</a:t>
            </a:r>
          </a:p>
          <a:p>
            <a:r>
              <a:rPr lang="en-US" sz="1000" dirty="0"/>
              <a:t>Tyler T.R. (2007) </a:t>
            </a:r>
            <a:r>
              <a:rPr lang="en-US" sz="1000" i="1" dirty="0"/>
              <a:t>Legitimacy and Criminal Justice. </a:t>
            </a:r>
            <a:r>
              <a:rPr lang="fr-FR" sz="1000" i="1" dirty="0"/>
              <a:t>International </a:t>
            </a:r>
            <a:r>
              <a:rPr lang="fr-FR" sz="1000" i="1" dirty="0" err="1"/>
              <a:t>Pespectives</a:t>
            </a:r>
            <a:r>
              <a:rPr lang="fr-FR" sz="1000" dirty="0"/>
              <a:t>, Russel, Sage </a:t>
            </a:r>
            <a:r>
              <a:rPr lang="fr-FR" sz="1000" dirty="0" err="1"/>
              <a:t>Foundation</a:t>
            </a:r>
            <a:r>
              <a:rPr lang="fr-FR" sz="1000" dirty="0"/>
              <a:t>, New </a:t>
            </a:r>
            <a:r>
              <a:rPr lang="fr-FR" sz="1000" dirty="0" smtClean="0"/>
              <a:t>York</a:t>
            </a:r>
          </a:p>
          <a:p>
            <a:r>
              <a:rPr lang="en-US" sz="1000" dirty="0"/>
              <a:t>Tyler T. (2013), </a:t>
            </a:r>
            <a:r>
              <a:rPr lang="en-US" sz="1000" dirty="0" smtClean="0"/>
              <a:t>‘Legitimacy </a:t>
            </a:r>
            <a:r>
              <a:rPr lang="en-US" sz="1000" dirty="0"/>
              <a:t>and compliance: the virtues of </a:t>
            </a:r>
            <a:r>
              <a:rPr lang="en-US" sz="1000" dirty="0" smtClean="0"/>
              <a:t>self-regulation’, </a:t>
            </a:r>
            <a:r>
              <a:rPr lang="en-US" sz="1000" dirty="0"/>
              <a:t>in A. Crawford and A. Hucklesby, </a:t>
            </a:r>
            <a:r>
              <a:rPr lang="en-US" sz="1000" i="1" dirty="0"/>
              <a:t>Legitimacy and compliance in criminal justice</a:t>
            </a:r>
            <a:r>
              <a:rPr lang="en-US" sz="1000" dirty="0"/>
              <a:t>, Routledge: </a:t>
            </a:r>
            <a:r>
              <a:rPr lang="en-US" sz="1000" dirty="0" smtClean="0"/>
              <a:t>8-28</a:t>
            </a:r>
            <a:endParaRPr lang="fr-FR" sz="1000" dirty="0"/>
          </a:p>
          <a:p>
            <a:r>
              <a:rPr lang="fr-FR" sz="1000" dirty="0" err="1"/>
              <a:t>Ugwudike</a:t>
            </a:r>
            <a:r>
              <a:rPr lang="fr-FR" sz="1000" dirty="0"/>
              <a:t> </a:t>
            </a:r>
            <a:r>
              <a:rPr lang="fr-FR" sz="1000" dirty="0" smtClean="0"/>
              <a:t>&amp; Raynor </a:t>
            </a:r>
            <a:r>
              <a:rPr lang="fr-FR" sz="1000" dirty="0"/>
              <a:t>(</a:t>
            </a:r>
            <a:r>
              <a:rPr lang="fr-FR" sz="1000" dirty="0" err="1"/>
              <a:t>eds</a:t>
            </a:r>
            <a:r>
              <a:rPr lang="fr-FR" sz="1000" dirty="0"/>
              <a:t>.) </a:t>
            </a:r>
            <a:r>
              <a:rPr lang="en-US" sz="1000" dirty="0"/>
              <a:t>(2013), </a:t>
            </a:r>
            <a:r>
              <a:rPr lang="en-US" sz="1000" i="1" dirty="0"/>
              <a:t>What Works in Offender Compliance. International Perspectives and Evidence-Based Practice</a:t>
            </a:r>
            <a:r>
              <a:rPr lang="en-US" sz="1000" dirty="0"/>
              <a:t>, Palgrave </a:t>
            </a:r>
            <a:r>
              <a:rPr lang="en-US" sz="1000" dirty="0" smtClean="0"/>
              <a:t>Macmillan</a:t>
            </a:r>
          </a:p>
          <a:p>
            <a:endParaRPr lang="fr-FR" sz="800" dirty="0"/>
          </a:p>
          <a:p>
            <a:endParaRPr lang="fr-FR" dirty="0"/>
          </a:p>
          <a:p>
            <a:endParaRPr lang="fr-FR" dirty="0"/>
          </a:p>
          <a:p>
            <a:endParaRPr lang="fr-FR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790" y="188640"/>
            <a:ext cx="1188000" cy="179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42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 smtClean="0"/>
              <a:t>Merci</a:t>
            </a:r>
            <a:r>
              <a:rPr lang="en-GB" dirty="0" smtClean="0"/>
              <a:t>! </a:t>
            </a:r>
            <a:r>
              <a:rPr lang="en-GB" i="1" dirty="0" smtClean="0">
                <a:solidFill>
                  <a:srgbClr val="7030A0"/>
                </a:solidFill>
              </a:rPr>
              <a:t>Thank you!</a:t>
            </a:r>
            <a:endParaRPr lang="en-GB" i="1" dirty="0">
              <a:solidFill>
                <a:srgbClr val="7030A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  <a:p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>
              <a:hlinkClick r:id="rId2"/>
            </a:endParaRPr>
          </a:p>
          <a:p>
            <a:pPr algn="ctr"/>
            <a:endParaRPr lang="fr-FR" dirty="0" smtClean="0">
              <a:hlinkClick r:id="rId2"/>
            </a:endParaRPr>
          </a:p>
          <a:p>
            <a:pPr algn="ctr"/>
            <a:r>
              <a:rPr lang="fr-FR" smtClean="0">
                <a:hlinkClick r:id="rId2"/>
              </a:rPr>
              <a:t>http://herzog-evans.com </a:t>
            </a:r>
            <a:endParaRPr lang="fr-FR" dirty="0">
              <a:hlinkClick r:id="rId2"/>
            </a:endParaRPr>
          </a:p>
          <a:p>
            <a:pPr algn="ctr"/>
            <a:r>
              <a:rPr lang="fr-FR" dirty="0" smtClean="0">
                <a:hlinkClick r:id="rId2"/>
              </a:rPr>
              <a:t>martineevans@ymail.com</a:t>
            </a:r>
            <a:endParaRPr lang="fr-FR" dirty="0" smtClean="0"/>
          </a:p>
          <a:p>
            <a:pPr algn="ctr"/>
            <a:r>
              <a:rPr lang="fr-FR" dirty="0" smtClean="0"/>
              <a:t>@</a:t>
            </a:r>
            <a:r>
              <a:rPr lang="fr-FR" dirty="0" err="1" smtClean="0"/>
              <a:t>ProfMEvans</a:t>
            </a:r>
            <a:r>
              <a:rPr lang="fr-FR" dirty="0" smtClean="0"/>
              <a:t> 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276872"/>
            <a:ext cx="1235043" cy="16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935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Martine’s published research on Who Works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fr-FR" sz="4000" b="1" dirty="0" smtClean="0"/>
              <a:t>1) Probation</a:t>
            </a:r>
          </a:p>
          <a:p>
            <a:r>
              <a:rPr lang="fr-FR" sz="4000" dirty="0" smtClean="0"/>
              <a:t> </a:t>
            </a:r>
            <a:r>
              <a:rPr lang="fr-FR" sz="4000" dirty="0"/>
              <a:t>(2011 </a:t>
            </a:r>
            <a:r>
              <a:rPr lang="fr-FR" sz="4000" dirty="0" smtClean="0"/>
              <a:t>), </a:t>
            </a:r>
            <a:r>
              <a:rPr lang="fr-FR" sz="4000" dirty="0"/>
              <a:t>‘</a:t>
            </a:r>
            <a:r>
              <a:rPr lang="en-US" sz="4000" dirty="0"/>
              <a:t>Probation in France: Some things old, some things new, some things  </a:t>
            </a:r>
            <a:r>
              <a:rPr lang="fr-FR" sz="4000" dirty="0" err="1"/>
              <a:t>borrowed</a:t>
            </a:r>
            <a:r>
              <a:rPr lang="fr-FR" sz="4000" dirty="0"/>
              <a:t>, and </a:t>
            </a:r>
            <a:r>
              <a:rPr lang="fr-FR" sz="4000" dirty="0" err="1"/>
              <a:t>often</a:t>
            </a:r>
            <a:r>
              <a:rPr lang="fr-FR" sz="4000" dirty="0"/>
              <a:t> </a:t>
            </a:r>
            <a:r>
              <a:rPr lang="fr-FR" sz="4000" dirty="0" err="1"/>
              <a:t>blue</a:t>
            </a:r>
            <a:r>
              <a:rPr lang="fr-FR" sz="4000" dirty="0"/>
              <a:t>’, </a:t>
            </a:r>
            <a:r>
              <a:rPr lang="fr-FR" sz="4000" i="1" dirty="0"/>
              <a:t>Probation Journal</a:t>
            </a:r>
            <a:r>
              <a:rPr lang="fr-FR" sz="4000" dirty="0"/>
              <a:t>, n° 58(4): 345-354</a:t>
            </a:r>
          </a:p>
          <a:p>
            <a:r>
              <a:rPr lang="fr-FR" sz="4000" dirty="0" smtClean="0"/>
              <a:t> </a:t>
            </a:r>
            <a:r>
              <a:rPr lang="fr-FR" sz="4000" dirty="0"/>
              <a:t>(2011 </a:t>
            </a:r>
            <a:r>
              <a:rPr lang="fr-FR" sz="4000" dirty="0" smtClean="0"/>
              <a:t>), </a:t>
            </a:r>
            <a:r>
              <a:rPr lang="en-US" sz="4000" dirty="0"/>
              <a:t>‘Desisting in France: What probation officers know and do. A first approach’, </a:t>
            </a:r>
            <a:r>
              <a:rPr lang="en-US" sz="4000" i="1" dirty="0"/>
              <a:t>European Journal of Probation</a:t>
            </a:r>
            <a:r>
              <a:rPr lang="en-US" sz="4000" dirty="0"/>
              <a:t>, vol. 3(2), pp. </a:t>
            </a:r>
            <a:r>
              <a:rPr lang="en-US" sz="4000" dirty="0" smtClean="0"/>
              <a:t>29-46</a:t>
            </a:r>
          </a:p>
          <a:p>
            <a:r>
              <a:rPr lang="en-US" sz="4000" dirty="0" smtClean="0"/>
              <a:t>(2012),</a:t>
            </a:r>
            <a:r>
              <a:rPr lang="en-US" sz="4000" dirty="0"/>
              <a:t> The six month limit to community measures ‘under prison registry’: a study of professional perception »European Journal of Probation, </a:t>
            </a:r>
            <a:r>
              <a:rPr lang="en-US" sz="4000" dirty="0" smtClean="0"/>
              <a:t>vol</a:t>
            </a:r>
            <a:r>
              <a:rPr lang="en-US" sz="4000" dirty="0"/>
              <a:t>. 4, n° 2, pp. </a:t>
            </a:r>
            <a:r>
              <a:rPr lang="en-US" sz="4000" dirty="0" smtClean="0"/>
              <a:t>23-45.</a:t>
            </a:r>
          </a:p>
          <a:p>
            <a:r>
              <a:rPr lang="en-US" sz="4000" dirty="0"/>
              <a:t>(2013), ‘Explaining French probation: social work in a prison administration’, in </a:t>
            </a:r>
            <a:r>
              <a:rPr lang="en-US" sz="4000" dirty="0" err="1"/>
              <a:t>Durnescu</a:t>
            </a:r>
            <a:r>
              <a:rPr lang="en-US" sz="4000" dirty="0"/>
              <a:t> I. &amp; McNeill F; (eds.), </a:t>
            </a:r>
            <a:r>
              <a:rPr lang="en-US" sz="4000" i="1" dirty="0"/>
              <a:t>Understanding Penal Practice</a:t>
            </a:r>
            <a:r>
              <a:rPr lang="en-US" sz="4000" dirty="0"/>
              <a:t>; Routledge: 63-76.</a:t>
            </a:r>
          </a:p>
          <a:p>
            <a:r>
              <a:rPr lang="fr-FR" sz="4000" i="1" dirty="0" smtClean="0"/>
              <a:t>(2013), Moderniser </a:t>
            </a:r>
            <a:r>
              <a:rPr lang="fr-FR" sz="4000" i="1" dirty="0"/>
              <a:t>la probation française: un défi à </a:t>
            </a:r>
            <a:r>
              <a:rPr lang="fr-FR" sz="4000" i="1" dirty="0" smtClean="0"/>
              <a:t>relever</a:t>
            </a:r>
            <a:r>
              <a:rPr lang="fr-FR" sz="4000" dirty="0" smtClean="0"/>
              <a:t>, </a:t>
            </a:r>
            <a:r>
              <a:rPr lang="fr-FR" sz="4000" dirty="0"/>
              <a:t>Paris, </a:t>
            </a:r>
            <a:r>
              <a:rPr lang="fr-FR" sz="4000" dirty="0" smtClean="0"/>
              <a:t>l’Harmattan</a:t>
            </a:r>
            <a:r>
              <a:rPr lang="fr-FR" sz="4000" dirty="0"/>
              <a:t>.</a:t>
            </a:r>
            <a:endParaRPr lang="en-US" sz="4000" dirty="0" smtClean="0"/>
          </a:p>
          <a:p>
            <a:endParaRPr lang="en-US" sz="4000" dirty="0"/>
          </a:p>
          <a:p>
            <a:r>
              <a:rPr lang="en-US" sz="4000" b="1" dirty="0" smtClean="0"/>
              <a:t>2) J.A.P.</a:t>
            </a:r>
          </a:p>
          <a:p>
            <a:r>
              <a:rPr lang="en-US" sz="4000" dirty="0" smtClean="0"/>
              <a:t>(2012), ‘Non-compliance </a:t>
            </a:r>
            <a:r>
              <a:rPr lang="en-US" sz="4000" dirty="0"/>
              <a:t>in France: a human approach and a hair splitting legal system’, </a:t>
            </a:r>
            <a:r>
              <a:rPr lang="en-US" sz="4000" i="1" dirty="0"/>
              <a:t>European journal of </a:t>
            </a:r>
            <a:r>
              <a:rPr lang="en-US" sz="4000" i="1" dirty="0" smtClean="0"/>
              <a:t>Probation</a:t>
            </a:r>
            <a:r>
              <a:rPr lang="en-US" sz="4000" dirty="0" smtClean="0"/>
              <a:t>, </a:t>
            </a:r>
            <a:r>
              <a:rPr lang="en-US" sz="4000" dirty="0"/>
              <a:t>n° 4(1): 45-61</a:t>
            </a:r>
            <a:endParaRPr lang="en-US" sz="4000" dirty="0" smtClean="0"/>
          </a:p>
          <a:p>
            <a:r>
              <a:rPr lang="en-US" sz="4000" dirty="0" smtClean="0"/>
              <a:t>(2013), «</a:t>
            </a:r>
            <a:r>
              <a:rPr lang="en-US" sz="4000" dirty="0"/>
              <a:t> Offender Recall for Non-Compliance in France and Fairness: An Analysis of ‘Sentences Implementation Courts’ </a:t>
            </a:r>
            <a:r>
              <a:rPr lang="en-US" sz="4000" dirty="0" smtClean="0"/>
              <a:t>Practices’, </a:t>
            </a:r>
            <a:r>
              <a:rPr lang="en-US" sz="4000" dirty="0"/>
              <a:t>in P. </a:t>
            </a:r>
            <a:r>
              <a:rPr lang="en-US" sz="4000" dirty="0" err="1"/>
              <a:t>Ugwudike</a:t>
            </a:r>
            <a:r>
              <a:rPr lang="en-US" sz="4000" dirty="0"/>
              <a:t> and P. Raynor (eds.),</a:t>
            </a:r>
            <a:r>
              <a:rPr lang="en-US" sz="4000" i="1" dirty="0"/>
              <a:t> What Works in Offender Compliance. International Perspectives and Evidence-Based Practice, P</a:t>
            </a:r>
            <a:r>
              <a:rPr lang="en-US" sz="4000" dirty="0"/>
              <a:t>algrave </a:t>
            </a:r>
            <a:r>
              <a:rPr lang="en-US" sz="4000" dirty="0" smtClean="0"/>
              <a:t>MacMillan,: 185-207</a:t>
            </a:r>
          </a:p>
          <a:p>
            <a:endParaRPr lang="en-US" sz="4000" dirty="0" smtClean="0"/>
          </a:p>
          <a:p>
            <a:r>
              <a:rPr lang="fr-FR" sz="4000" dirty="0"/>
              <a:t>(2014), </a:t>
            </a:r>
            <a:r>
              <a:rPr lang="fr-FR" sz="4000" i="1" dirty="0"/>
              <a:t>French reentry courts and  </a:t>
            </a:r>
            <a:r>
              <a:rPr lang="fr-FR" sz="4000" i="1" dirty="0" err="1"/>
              <a:t>rehabilitation</a:t>
            </a:r>
            <a:r>
              <a:rPr lang="fr-FR" sz="4000" i="1" dirty="0"/>
              <a:t>: </a:t>
            </a:r>
            <a:r>
              <a:rPr lang="fr-FR" sz="4000" i="1" dirty="0" err="1"/>
              <a:t>Mister</a:t>
            </a:r>
            <a:r>
              <a:rPr lang="fr-FR" sz="4000" i="1" dirty="0"/>
              <a:t> Jourdain of </a:t>
            </a:r>
            <a:r>
              <a:rPr lang="fr-FR" sz="4000" i="1" dirty="0" err="1"/>
              <a:t>desistance</a:t>
            </a:r>
            <a:r>
              <a:rPr lang="fr-FR" sz="4000" i="1" dirty="0"/>
              <a:t>, </a:t>
            </a:r>
            <a:r>
              <a:rPr lang="fr-FR" sz="4000" dirty="0"/>
              <a:t>Paris, l’Harmattan. </a:t>
            </a:r>
            <a:endParaRPr lang="fr-FR" sz="4000" dirty="0" smtClean="0"/>
          </a:p>
          <a:p>
            <a:endParaRPr lang="fr-FR" sz="4000" dirty="0" smtClean="0"/>
          </a:p>
          <a:p>
            <a:r>
              <a:rPr lang="fr-FR" sz="4000" b="1" i="1" dirty="0" smtClean="0"/>
              <a:t>J.A.P. and risk </a:t>
            </a:r>
            <a:r>
              <a:rPr lang="fr-FR" sz="4000" b="1" i="1" dirty="0" err="1" smtClean="0"/>
              <a:t>assessment</a:t>
            </a:r>
            <a:r>
              <a:rPr lang="fr-FR" sz="4000" b="1" i="1" dirty="0" smtClean="0"/>
              <a:t> experts. </a:t>
            </a:r>
          </a:p>
          <a:p>
            <a:r>
              <a:rPr lang="fr-FR" sz="4000" dirty="0" smtClean="0"/>
              <a:t>(</a:t>
            </a:r>
            <a:r>
              <a:rPr lang="fr-FR" sz="4000" dirty="0" err="1" smtClean="0"/>
              <a:t>forthcoming</a:t>
            </a:r>
            <a:r>
              <a:rPr lang="fr-FR" sz="4000" dirty="0" smtClean="0"/>
              <a:t>) ‘ </a:t>
            </a:r>
            <a:r>
              <a:rPr lang="fr-FR" sz="4000" dirty="0"/>
              <a:t>W</a:t>
            </a:r>
            <a:r>
              <a:rPr lang="fr-FR" sz="4000" dirty="0" smtClean="0"/>
              <a:t>hat the </a:t>
            </a:r>
            <a:r>
              <a:rPr lang="fr-FR" sz="4000" dirty="0" err="1" smtClean="0"/>
              <a:t>jeck</a:t>
            </a:r>
            <a:r>
              <a:rPr lang="fr-FR" sz="4000" dirty="0" smtClean="0"/>
              <a:t> </a:t>
            </a:r>
            <a:r>
              <a:rPr lang="fr-FR" sz="4000" dirty="0" err="1" smtClean="0"/>
              <a:t>can</a:t>
            </a:r>
            <a:r>
              <a:rPr lang="fr-FR" sz="4000" dirty="0" smtClean="0"/>
              <a:t> </a:t>
            </a:r>
            <a:r>
              <a:rPr lang="fr-FR" sz="4000" dirty="0" err="1" smtClean="0"/>
              <a:t>this</a:t>
            </a:r>
            <a:r>
              <a:rPr lang="fr-FR" sz="4000" dirty="0" smtClean="0"/>
              <a:t> </a:t>
            </a:r>
            <a:r>
              <a:rPr lang="fr-FR" sz="4000" dirty="0" err="1" smtClean="0"/>
              <a:t>possibly</a:t>
            </a:r>
            <a:r>
              <a:rPr lang="fr-FR" sz="4000" dirty="0" smtClean="0"/>
              <a:t> </a:t>
            </a:r>
            <a:r>
              <a:rPr lang="fr-FR" sz="4000" dirty="0" err="1" smtClean="0"/>
              <a:t>mean</a:t>
            </a:r>
            <a:r>
              <a:rPr lang="fr-FR" sz="4000" dirty="0" smtClean="0"/>
              <a:t>?’ French reentry courts and experts’ risk </a:t>
            </a:r>
            <a:r>
              <a:rPr lang="fr-FR" sz="4000" dirty="0" err="1" smtClean="0"/>
              <a:t>assessment</a:t>
            </a:r>
            <a:r>
              <a:rPr lang="fr-FR" sz="4000" dirty="0" smtClean="0"/>
              <a:t>’ (in French </a:t>
            </a:r>
            <a:r>
              <a:rPr lang="fr-FR" sz="4000" dirty="0" err="1" smtClean="0"/>
              <a:t>in</a:t>
            </a:r>
            <a:r>
              <a:rPr lang="fr-FR" sz="4000" i="1" dirty="0" err="1" smtClean="0"/>
              <a:t>Ajpénal</a:t>
            </a:r>
            <a:r>
              <a:rPr lang="fr-FR" sz="4000" dirty="0" smtClean="0"/>
              <a:t>, </a:t>
            </a:r>
            <a:r>
              <a:rPr lang="fr-FR" sz="4000" dirty="0" err="1" smtClean="0"/>
              <a:t>June</a:t>
            </a:r>
            <a:r>
              <a:rPr lang="fr-FR" sz="4000" dirty="0" smtClean="0"/>
              <a:t>)</a:t>
            </a:r>
            <a:endParaRPr lang="fr-FR" sz="4000" dirty="0"/>
          </a:p>
          <a:p>
            <a:endParaRPr lang="en-US" sz="4000" dirty="0" smtClean="0"/>
          </a:p>
          <a:p>
            <a:endParaRPr lang="en-US" sz="4000" dirty="0"/>
          </a:p>
          <a:p>
            <a:r>
              <a:rPr lang="en-US" sz="4000" b="1" dirty="0" smtClean="0"/>
              <a:t>3) Third sector</a:t>
            </a:r>
            <a:endParaRPr lang="en-GB" sz="4000" b="1" dirty="0"/>
          </a:p>
          <a:p>
            <a:r>
              <a:rPr lang="fr-FR" sz="4000" dirty="0" smtClean="0"/>
              <a:t> </a:t>
            </a:r>
            <a:r>
              <a:rPr lang="fr-FR" sz="4000" dirty="0"/>
              <a:t>(2014 </a:t>
            </a:r>
            <a:r>
              <a:rPr lang="fr-FR" sz="4000" dirty="0" smtClean="0"/>
              <a:t>), </a:t>
            </a:r>
            <a:r>
              <a:rPr lang="fr-FR" sz="4000" dirty="0"/>
              <a:t>‘</a:t>
            </a:r>
            <a:r>
              <a:rPr lang="en-GB" sz="4000" dirty="0"/>
              <a:t>French Third Sector Participation in Probation and Reentry: complementary or competitor?’, </a:t>
            </a:r>
            <a:r>
              <a:rPr lang="en-GB" sz="4000" i="1" dirty="0"/>
              <a:t>European Journal of Probation, </a:t>
            </a:r>
            <a:r>
              <a:rPr lang="fr-FR" sz="4000" dirty="0"/>
              <a:t>n° 6(1): 42-56</a:t>
            </a:r>
            <a:r>
              <a:rPr lang="fr-FR" sz="4000" dirty="0" smtClean="0"/>
              <a:t>.</a:t>
            </a:r>
          </a:p>
          <a:p>
            <a:endParaRPr lang="fr-FR" sz="4000" dirty="0"/>
          </a:p>
          <a:p>
            <a:r>
              <a:rPr lang="fr-FR" sz="4000" b="1" dirty="0" smtClean="0"/>
              <a:t>4) Attorneys</a:t>
            </a:r>
          </a:p>
          <a:p>
            <a:r>
              <a:rPr lang="fr-FR" sz="4000" dirty="0" smtClean="0"/>
              <a:t>(2014), ‘La </a:t>
            </a:r>
            <a:r>
              <a:rPr lang="fr-FR" sz="4000" dirty="0"/>
              <a:t>défense et la dimension collaborative de l’application des </a:t>
            </a:r>
            <a:r>
              <a:rPr lang="fr-FR" sz="4000" dirty="0" smtClean="0"/>
              <a:t>peines’, in </a:t>
            </a:r>
            <a:r>
              <a:rPr lang="fr-FR" sz="4000" dirty="0"/>
              <a:t>S. </a:t>
            </a:r>
            <a:r>
              <a:rPr lang="fr-FR" sz="4000" dirty="0" err="1"/>
              <a:t>Slama</a:t>
            </a:r>
            <a:r>
              <a:rPr lang="fr-FR" sz="4000" dirty="0"/>
              <a:t> et N. </a:t>
            </a:r>
            <a:r>
              <a:rPr lang="fr-FR" sz="4000" dirty="0" err="1"/>
              <a:t>Ferran</a:t>
            </a:r>
            <a:r>
              <a:rPr lang="fr-FR" sz="4000" dirty="0"/>
              <a:t> </a:t>
            </a:r>
            <a:r>
              <a:rPr lang="fr-FR" sz="4000" dirty="0" smtClean="0"/>
              <a:t>(</a:t>
            </a:r>
            <a:r>
              <a:rPr lang="fr-FR" sz="4000" dirty="0" err="1" smtClean="0"/>
              <a:t>eds</a:t>
            </a:r>
            <a:r>
              <a:rPr lang="fr-FR" sz="4000" dirty="0" smtClean="0"/>
              <a:t>.), </a:t>
            </a:r>
            <a:r>
              <a:rPr lang="fr-FR" sz="4000" i="1" dirty="0"/>
              <a:t>Défendre en justice la cause des personnes détenues</a:t>
            </a:r>
            <a:r>
              <a:rPr lang="fr-FR" sz="4000" dirty="0"/>
              <a:t>, Paris, La Documentation Française</a:t>
            </a:r>
            <a:r>
              <a:rPr lang="fr-FR" sz="4000" dirty="0" smtClean="0"/>
              <a:t>,: </a:t>
            </a:r>
            <a:r>
              <a:rPr lang="fr-FR" sz="4000" dirty="0"/>
              <a:t>81-99</a:t>
            </a:r>
          </a:p>
          <a:p>
            <a:endParaRPr lang="fr-FR" sz="4000" b="1" dirty="0" smtClean="0"/>
          </a:p>
          <a:p>
            <a:pPr hangingPunct="0"/>
            <a:r>
              <a:rPr lang="fr-FR" sz="4000" dirty="0" err="1" smtClean="0"/>
              <a:t>Forthcoming</a:t>
            </a:r>
            <a:r>
              <a:rPr lang="fr-FR" sz="4000" dirty="0" smtClean="0"/>
              <a:t>: </a:t>
            </a:r>
            <a:r>
              <a:rPr lang="en-GB" sz="4000" b="1" i="1" dirty="0"/>
              <a:t>Offender release and supervision: The role of Courts and the use of </a:t>
            </a:r>
            <a:r>
              <a:rPr lang="en-GB" sz="4000" b="1" i="1" dirty="0" smtClean="0"/>
              <a:t>discretion, Nijmegen, Wolf Legal Publishers. </a:t>
            </a:r>
            <a:endParaRPr lang="fr-FR" sz="4000" dirty="0"/>
          </a:p>
          <a:p>
            <a:pPr hangingPunct="0"/>
            <a:r>
              <a:rPr lang="en-GB" sz="1400" b="1" i="1" dirty="0"/>
              <a:t> </a:t>
            </a:r>
            <a:endParaRPr lang="fr-FR" sz="1400" dirty="0"/>
          </a:p>
          <a:p>
            <a:endParaRPr lang="fr-FR" sz="3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156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/>
              <a:t>General overview (historical)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r-FR" sz="5600" dirty="0" smtClean="0"/>
              <a:t>. </a:t>
            </a:r>
          </a:p>
          <a:p>
            <a:pPr marL="914400" indent="-914400">
              <a:buFont typeface="+mj-lt"/>
              <a:buAutoNum type="arabicParenR"/>
            </a:pPr>
            <a:endParaRPr lang="fr-FR" sz="5600" dirty="0"/>
          </a:p>
          <a:p>
            <a:pPr marL="914400" indent="-914400">
              <a:buClr>
                <a:schemeClr val="tx1"/>
              </a:buClr>
              <a:buFont typeface="+mj-lt"/>
              <a:buAutoNum type="arabicParenR"/>
            </a:pPr>
            <a:r>
              <a:rPr lang="fr-FR" sz="5600" b="1" dirty="0" smtClean="0"/>
              <a:t>1885</a:t>
            </a:r>
            <a:r>
              <a:rPr lang="fr-FR" sz="5600" dirty="0" smtClean="0"/>
              <a:t>: </a:t>
            </a:r>
            <a:r>
              <a:rPr lang="fr-FR" sz="5600" dirty="0" err="1" smtClean="0"/>
              <a:t>Conditional</a:t>
            </a:r>
            <a:r>
              <a:rPr lang="fr-FR" sz="5600" dirty="0" smtClean="0"/>
              <a:t> release (no supervision/</a:t>
            </a:r>
            <a:r>
              <a:rPr lang="fr-FR" sz="5600" dirty="0" err="1" smtClean="0"/>
              <a:t>charity</a:t>
            </a:r>
            <a:r>
              <a:rPr lang="fr-FR" sz="5600" dirty="0" smtClean="0"/>
              <a:t> reentry </a:t>
            </a:r>
          </a:p>
          <a:p>
            <a:pPr marL="914400" indent="-914400">
              <a:buClr>
                <a:schemeClr val="tx1"/>
              </a:buClr>
              <a:buFont typeface="+mj-lt"/>
              <a:buAutoNum type="arabicParenR"/>
            </a:pPr>
            <a:r>
              <a:rPr lang="fr-FR" sz="5600" dirty="0" smtClean="0"/>
              <a:t>support)</a:t>
            </a:r>
          </a:p>
          <a:p>
            <a:pPr marL="914400" indent="-914400">
              <a:buClr>
                <a:schemeClr val="tx1"/>
              </a:buClr>
              <a:buFont typeface="+mj-lt"/>
              <a:buAutoNum type="arabicParenR"/>
            </a:pPr>
            <a:r>
              <a:rPr lang="fr-FR" sz="5600" dirty="0" smtClean="0"/>
              <a:t> </a:t>
            </a:r>
            <a:r>
              <a:rPr lang="fr-FR" sz="5600" b="1" dirty="0" smtClean="0"/>
              <a:t>1945</a:t>
            </a:r>
            <a:r>
              <a:rPr lang="fr-FR" sz="5600" dirty="0" smtClean="0"/>
              <a:t>: </a:t>
            </a:r>
            <a:r>
              <a:rPr lang="fr-FR" sz="5600" dirty="0" err="1" smtClean="0"/>
              <a:t>Experimentation</a:t>
            </a:r>
            <a:r>
              <a:rPr lang="fr-FR" sz="5600" dirty="0" smtClean="0"/>
              <a:t> of JAP</a:t>
            </a:r>
          </a:p>
          <a:p>
            <a:pPr marL="914400" indent="-914400">
              <a:buClr>
                <a:schemeClr val="tx1"/>
              </a:buClr>
              <a:buFont typeface="+mj-lt"/>
              <a:buAutoNum type="arabicParenR"/>
            </a:pPr>
            <a:r>
              <a:rPr lang="fr-FR" sz="5600" dirty="0" smtClean="0"/>
              <a:t> </a:t>
            </a:r>
            <a:r>
              <a:rPr lang="fr-FR" sz="5600" b="1" dirty="0" smtClean="0"/>
              <a:t>1949</a:t>
            </a:r>
            <a:r>
              <a:rPr lang="fr-FR" sz="5600" dirty="0" smtClean="0"/>
              <a:t>. </a:t>
            </a:r>
            <a:r>
              <a:rPr lang="fr-FR" sz="5600" dirty="0" err="1" smtClean="0"/>
              <a:t>Creation</a:t>
            </a:r>
            <a:r>
              <a:rPr lang="fr-FR" sz="5600" dirty="0" smtClean="0"/>
              <a:t> of state probation</a:t>
            </a:r>
          </a:p>
          <a:p>
            <a:pPr marL="914400" indent="-914400">
              <a:buClr>
                <a:schemeClr val="tx1"/>
              </a:buClr>
              <a:buFont typeface="+mj-lt"/>
              <a:buAutoNum type="arabicParenR"/>
            </a:pPr>
            <a:r>
              <a:rPr lang="fr-FR" sz="5600" dirty="0" smtClean="0"/>
              <a:t> </a:t>
            </a:r>
            <a:r>
              <a:rPr lang="fr-FR" sz="5600" b="1" dirty="0" smtClean="0"/>
              <a:t>1958</a:t>
            </a:r>
            <a:r>
              <a:rPr lang="fr-FR" sz="5600" dirty="0" smtClean="0"/>
              <a:t>: JAP go to </a:t>
            </a:r>
            <a:r>
              <a:rPr lang="fr-FR" sz="5600" dirty="0" err="1" smtClean="0"/>
              <a:t>scale</a:t>
            </a:r>
            <a:r>
              <a:rPr lang="fr-FR" sz="5600" dirty="0" smtClean="0"/>
              <a:t> + </a:t>
            </a:r>
            <a:r>
              <a:rPr lang="fr-FR" sz="5600" dirty="0" err="1" smtClean="0"/>
              <a:t>suspended</a:t>
            </a:r>
            <a:r>
              <a:rPr lang="fr-FR" sz="5600" dirty="0" smtClean="0"/>
              <a:t> </a:t>
            </a:r>
            <a:r>
              <a:rPr lang="fr-FR" sz="5600" dirty="0" err="1" smtClean="0"/>
              <a:t>custody</a:t>
            </a:r>
            <a:r>
              <a:rPr lang="fr-FR" sz="5600" dirty="0" smtClean="0"/>
              <a:t> </a:t>
            </a:r>
            <a:r>
              <a:rPr lang="fr-FR" sz="5600" dirty="0" err="1" smtClean="0"/>
              <a:t>with</a:t>
            </a:r>
            <a:r>
              <a:rPr lang="fr-FR" sz="5600" dirty="0" smtClean="0"/>
              <a:t> </a:t>
            </a:r>
          </a:p>
          <a:p>
            <a:pPr marL="914400" indent="-914400">
              <a:buClr>
                <a:schemeClr val="tx1"/>
              </a:buClr>
              <a:buFont typeface="+mj-lt"/>
              <a:buAutoNum type="arabicParenR"/>
            </a:pPr>
            <a:r>
              <a:rPr lang="fr-FR" sz="5600" dirty="0" smtClean="0"/>
              <a:t>probation (SME)</a:t>
            </a:r>
            <a:endParaRPr lang="fr-FR" sz="5600" dirty="0"/>
          </a:p>
          <a:p>
            <a:pPr marL="914400" indent="-914400">
              <a:buClr>
                <a:schemeClr val="tx1"/>
              </a:buClr>
              <a:buFont typeface="+mj-lt"/>
              <a:buAutoNum type="arabicParenR"/>
            </a:pPr>
            <a:r>
              <a:rPr lang="fr-FR" sz="5600" dirty="0" smtClean="0"/>
              <a:t> </a:t>
            </a:r>
            <a:r>
              <a:rPr lang="fr-FR" sz="5600" b="1" dirty="0" smtClean="0"/>
              <a:t>1993</a:t>
            </a:r>
            <a:r>
              <a:rPr lang="fr-FR" sz="5600" dirty="0" smtClean="0"/>
              <a:t>: New PO </a:t>
            </a:r>
            <a:r>
              <a:rPr lang="fr-FR" sz="5600" dirty="0" err="1" smtClean="0"/>
              <a:t>name</a:t>
            </a:r>
            <a:r>
              <a:rPr lang="fr-FR" sz="5600" dirty="0" smtClean="0"/>
              <a:t> (probation an insertion </a:t>
            </a:r>
            <a:r>
              <a:rPr lang="fr-FR" sz="5600" dirty="0" err="1" smtClean="0"/>
              <a:t>councillors</a:t>
            </a:r>
            <a:r>
              <a:rPr lang="fr-FR" sz="5600" dirty="0" smtClean="0"/>
              <a:t> - CIP) 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fr-FR" sz="5600" dirty="0"/>
              <a:t>	</a:t>
            </a:r>
            <a:r>
              <a:rPr lang="fr-FR" sz="5600" dirty="0" smtClean="0"/>
              <a:t> and </a:t>
            </a:r>
            <a:r>
              <a:rPr lang="fr-FR" sz="5600" dirty="0" err="1" smtClean="0"/>
              <a:t>recruitment</a:t>
            </a:r>
            <a:r>
              <a:rPr lang="fr-FR" sz="5600" dirty="0" smtClean="0"/>
              <a:t> (</a:t>
            </a:r>
            <a:r>
              <a:rPr lang="fr-FR" sz="5600" dirty="0" err="1" smtClean="0"/>
              <a:t>lawyers</a:t>
            </a:r>
            <a:r>
              <a:rPr lang="fr-FR" sz="5600" dirty="0" smtClean="0"/>
              <a:t>)</a:t>
            </a:r>
            <a:endParaRPr lang="fr-FR" sz="5600" dirty="0"/>
          </a:p>
          <a:p>
            <a:pPr marL="914400" indent="-914400">
              <a:buClr>
                <a:schemeClr val="tx1"/>
              </a:buClr>
              <a:buFont typeface="+mj-lt"/>
              <a:buAutoNum type="arabicParenR"/>
            </a:pPr>
            <a:r>
              <a:rPr lang="fr-FR" sz="5600" b="1" dirty="0" smtClean="0"/>
              <a:t>1999</a:t>
            </a:r>
            <a:r>
              <a:rPr lang="fr-FR" sz="5600" dirty="0" smtClean="0"/>
              <a:t>: Prison and </a:t>
            </a:r>
            <a:r>
              <a:rPr lang="fr-FR" sz="5600" dirty="0" err="1" smtClean="0"/>
              <a:t>community</a:t>
            </a:r>
            <a:r>
              <a:rPr lang="fr-FR" sz="5600" dirty="0" smtClean="0"/>
              <a:t> probation </a:t>
            </a:r>
            <a:r>
              <a:rPr lang="fr-FR" sz="5600" dirty="0" err="1" smtClean="0"/>
              <a:t>merge</a:t>
            </a:r>
            <a:r>
              <a:rPr lang="fr-FR" sz="5600" dirty="0" smtClean="0"/>
              <a:t>: </a:t>
            </a:r>
            <a:r>
              <a:rPr lang="fr-FR" sz="5600" dirty="0" err="1" smtClean="0"/>
              <a:t>both</a:t>
            </a:r>
            <a:r>
              <a:rPr lang="fr-FR" sz="5600" dirty="0" smtClean="0"/>
              <a:t> </a:t>
            </a:r>
            <a:r>
              <a:rPr lang="fr-FR" sz="5600" dirty="0" err="1" smtClean="0"/>
              <a:t>taken</a:t>
            </a:r>
            <a:r>
              <a:rPr lang="fr-FR" sz="5600" dirty="0" smtClean="0"/>
              <a:t> over by </a:t>
            </a:r>
          </a:p>
          <a:p>
            <a:pPr marL="914400" indent="-914400">
              <a:buClr>
                <a:schemeClr val="tx1"/>
              </a:buClr>
              <a:buFont typeface="+mj-lt"/>
              <a:buAutoNum type="arabicParenR"/>
            </a:pPr>
            <a:r>
              <a:rPr lang="fr-FR" sz="5600" dirty="0" smtClean="0"/>
              <a:t>Prison services</a:t>
            </a:r>
          </a:p>
          <a:p>
            <a:pPr marL="914400" indent="-914400">
              <a:buClr>
                <a:schemeClr val="tx1"/>
              </a:buClr>
              <a:buFont typeface="+mj-lt"/>
              <a:buAutoNum type="arabicParenR"/>
            </a:pPr>
            <a:r>
              <a:rPr lang="fr-FR" sz="5600" b="1" dirty="0" smtClean="0"/>
              <a:t>2000-2004</a:t>
            </a:r>
            <a:r>
              <a:rPr lang="fr-FR" sz="5600" dirty="0" smtClean="0"/>
              <a:t>. Bipartisan </a:t>
            </a:r>
            <a:r>
              <a:rPr lang="fr-FR" sz="5600" dirty="0" err="1" smtClean="0"/>
              <a:t>reforms</a:t>
            </a:r>
            <a:r>
              <a:rPr lang="fr-FR" sz="5600" dirty="0" smtClean="0"/>
              <a:t>: </a:t>
            </a:r>
            <a:r>
              <a:rPr lang="fr-FR" sz="5600" dirty="0" err="1" smtClean="0"/>
              <a:t>fair</a:t>
            </a:r>
            <a:r>
              <a:rPr lang="fr-FR" sz="5600" dirty="0" smtClean="0"/>
              <a:t> trial in release and </a:t>
            </a:r>
            <a:r>
              <a:rPr lang="fr-FR" sz="5600" dirty="0" err="1" smtClean="0"/>
              <a:t>recall</a:t>
            </a:r>
            <a:endParaRPr lang="fr-FR" sz="5600" dirty="0" smtClean="0"/>
          </a:p>
          <a:p>
            <a:pPr marL="914400" indent="-914400">
              <a:buClr>
                <a:schemeClr val="tx1"/>
              </a:buClr>
              <a:buFont typeface="+mj-lt"/>
              <a:buAutoNum type="arabicParenR"/>
            </a:pPr>
            <a:r>
              <a:rPr lang="fr-FR" sz="5600" b="1" dirty="0" smtClean="0"/>
              <a:t>2002-2012: </a:t>
            </a:r>
            <a:r>
              <a:rPr lang="fr-FR" sz="5600" dirty="0" smtClean="0"/>
              <a:t>More </a:t>
            </a:r>
            <a:r>
              <a:rPr lang="fr-FR" sz="5600" dirty="0" err="1" smtClean="0"/>
              <a:t>than</a:t>
            </a:r>
            <a:r>
              <a:rPr lang="fr-FR" sz="5600" dirty="0" smtClean="0"/>
              <a:t> 12 punitive </a:t>
            </a:r>
            <a:r>
              <a:rPr lang="fr-FR" sz="5600" dirty="0" err="1" smtClean="0"/>
              <a:t>reforms</a:t>
            </a:r>
            <a:r>
              <a:rPr lang="fr-FR" sz="5600" dirty="0" smtClean="0"/>
              <a:t> in </a:t>
            </a:r>
            <a:r>
              <a:rPr lang="fr-FR" sz="5600" dirty="0" err="1" smtClean="0"/>
              <a:t>criminal</a:t>
            </a:r>
            <a:r>
              <a:rPr lang="fr-FR" sz="5600" dirty="0" smtClean="0"/>
              <a:t> </a:t>
            </a:r>
            <a:r>
              <a:rPr lang="fr-FR" sz="5600" dirty="0" err="1" smtClean="0"/>
              <a:t>law</a:t>
            </a:r>
            <a:r>
              <a:rPr lang="fr-FR" sz="5600" dirty="0" smtClean="0"/>
              <a:t>, release &amp;</a:t>
            </a:r>
          </a:p>
          <a:p>
            <a:pPr marL="914400" indent="-914400">
              <a:buClr>
                <a:schemeClr val="tx1"/>
              </a:buClr>
              <a:buFont typeface="+mj-lt"/>
              <a:buAutoNum type="arabicParenR"/>
            </a:pPr>
            <a:r>
              <a:rPr lang="fr-FR" sz="5600" dirty="0" smtClean="0"/>
              <a:t>Supervision (</a:t>
            </a:r>
            <a:r>
              <a:rPr lang="fr-FR" sz="5600" dirty="0" err="1" smtClean="0"/>
              <a:t>hugely</a:t>
            </a:r>
            <a:r>
              <a:rPr lang="fr-FR" sz="5600" dirty="0" smtClean="0"/>
              <a:t> </a:t>
            </a:r>
            <a:r>
              <a:rPr lang="fr-FR" sz="5600" dirty="0" err="1" smtClean="0"/>
              <a:t>complex</a:t>
            </a:r>
            <a:r>
              <a:rPr lang="fr-FR" sz="5600" dirty="0" smtClean="0"/>
              <a:t> + </a:t>
            </a:r>
            <a:r>
              <a:rPr lang="fr-FR" sz="5600" dirty="0" err="1" smtClean="0"/>
              <a:t>overcrowding</a:t>
            </a:r>
            <a:r>
              <a:rPr lang="fr-FR" sz="5600" dirty="0" smtClean="0"/>
              <a:t> made </a:t>
            </a:r>
            <a:r>
              <a:rPr lang="fr-FR" sz="5600" dirty="0" err="1" smtClean="0"/>
              <a:t>even</a:t>
            </a:r>
            <a:r>
              <a:rPr lang="fr-FR" sz="5600" dirty="0" smtClean="0"/>
              <a:t> </a:t>
            </a:r>
            <a:r>
              <a:rPr lang="fr-FR" sz="5600" dirty="0" err="1" smtClean="0"/>
              <a:t>worse</a:t>
            </a:r>
            <a:r>
              <a:rPr lang="fr-FR" sz="5600" dirty="0" smtClean="0"/>
              <a:t>)</a:t>
            </a:r>
          </a:p>
          <a:p>
            <a:pPr marL="914400" indent="-914400">
              <a:buClr>
                <a:schemeClr val="tx1"/>
              </a:buClr>
              <a:buFont typeface="+mj-lt"/>
              <a:buAutoNum type="arabicParenR"/>
            </a:pPr>
            <a:r>
              <a:rPr lang="fr-FR" sz="5600" b="1" dirty="0" smtClean="0"/>
              <a:t>2008. </a:t>
            </a:r>
            <a:r>
              <a:rPr lang="fr-FR" sz="5600" dirty="0" smtClean="0"/>
              <a:t>PO are </a:t>
            </a:r>
            <a:r>
              <a:rPr lang="fr-FR" sz="5600" dirty="0" err="1" smtClean="0"/>
              <a:t>supposed</a:t>
            </a:r>
            <a:r>
              <a:rPr lang="fr-FR" sz="5600" dirty="0" smtClean="0"/>
              <a:t> to </a:t>
            </a:r>
            <a:r>
              <a:rPr lang="fr-FR" sz="5600" dirty="0" err="1" smtClean="0"/>
              <a:t>be</a:t>
            </a:r>
            <a:r>
              <a:rPr lang="fr-FR" sz="5600" dirty="0" smtClean="0"/>
              <a:t> </a:t>
            </a:r>
            <a:r>
              <a:rPr lang="fr-FR" sz="5600" dirty="0" err="1" smtClean="0"/>
              <a:t>criminologists</a:t>
            </a:r>
            <a:r>
              <a:rPr lang="fr-FR" sz="5600" dirty="0" smtClean="0"/>
              <a:t>/Canada Dry of </a:t>
            </a:r>
          </a:p>
          <a:p>
            <a:pPr marL="914400" lvl="3" indent="0">
              <a:buClr>
                <a:schemeClr val="tx1"/>
              </a:buClr>
              <a:buNone/>
            </a:pPr>
            <a:r>
              <a:rPr lang="fr-FR" sz="5000" dirty="0" err="1" smtClean="0"/>
              <a:t>Criminology</a:t>
            </a:r>
            <a:r>
              <a:rPr lang="fr-FR" sz="5000" dirty="0"/>
              <a:t> </a:t>
            </a:r>
            <a:r>
              <a:rPr lang="fr-FR" sz="5600" b="1" dirty="0" smtClean="0"/>
              <a:t>+</a:t>
            </a:r>
            <a:r>
              <a:rPr lang="fr-FR" sz="5600" dirty="0" err="1" smtClean="0"/>
              <a:t>Economic</a:t>
            </a:r>
            <a:r>
              <a:rPr lang="fr-FR" sz="5600" dirty="0" smtClean="0"/>
              <a:t> </a:t>
            </a:r>
            <a:r>
              <a:rPr lang="fr-FR" sz="5600" dirty="0" err="1" smtClean="0"/>
              <a:t>crisis</a:t>
            </a:r>
            <a:r>
              <a:rPr lang="fr-FR" sz="5600" dirty="0" smtClean="0"/>
              <a:t> + prison services </a:t>
            </a:r>
            <a:r>
              <a:rPr lang="fr-FR" sz="5600" dirty="0" err="1" smtClean="0"/>
              <a:t>disciplinary</a:t>
            </a:r>
            <a:r>
              <a:rPr lang="fr-FR" sz="5600" dirty="0" smtClean="0"/>
              <a:t> </a:t>
            </a:r>
            <a:r>
              <a:rPr lang="fr-FR" sz="5600" dirty="0" err="1" smtClean="0"/>
              <a:t>governance</a:t>
            </a:r>
            <a:endParaRPr lang="fr-FR" sz="5600" dirty="0" smtClean="0"/>
          </a:p>
          <a:p>
            <a:pPr marL="914400" indent="-914400">
              <a:buClr>
                <a:schemeClr val="tx1"/>
              </a:buClr>
              <a:buFont typeface="+mj-lt"/>
              <a:buAutoNum type="arabicParenR"/>
            </a:pPr>
            <a:r>
              <a:rPr lang="fr-FR" sz="5600" b="1" dirty="0" smtClean="0"/>
              <a:t>2010</a:t>
            </a:r>
            <a:r>
              <a:rPr lang="fr-FR" sz="5600" dirty="0" smtClean="0"/>
              <a:t>. </a:t>
            </a:r>
            <a:r>
              <a:rPr lang="fr-FR" sz="5600" dirty="0" err="1" smtClean="0"/>
              <a:t>decree</a:t>
            </a:r>
            <a:r>
              <a:rPr lang="fr-FR" sz="5600" dirty="0" smtClean="0"/>
              <a:t> </a:t>
            </a:r>
            <a:r>
              <a:rPr lang="fr-FR" sz="5600" dirty="0" err="1" smtClean="0"/>
              <a:t>deletes</a:t>
            </a:r>
            <a:r>
              <a:rPr lang="fr-FR" sz="5600" dirty="0" smtClean="0"/>
              <a:t> all mention of social </a:t>
            </a:r>
            <a:r>
              <a:rPr lang="fr-FR" sz="5600" dirty="0" err="1" smtClean="0"/>
              <a:t>worker</a:t>
            </a:r>
            <a:r>
              <a:rPr lang="fr-FR" sz="5600" dirty="0" smtClean="0"/>
              <a:t> for PO in PPC +New PO 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fr-FR" sz="5600" dirty="0" smtClean="0"/>
              <a:t>	Name: </a:t>
            </a:r>
            <a:r>
              <a:rPr lang="fr-FR" sz="5600" dirty="0" err="1" smtClean="0"/>
              <a:t>Penitentiary</a:t>
            </a:r>
            <a:r>
              <a:rPr lang="fr-FR" sz="5600" dirty="0" smtClean="0"/>
              <a:t> </a:t>
            </a:r>
            <a:r>
              <a:rPr lang="fr-FR" sz="5600" dirty="0" err="1" smtClean="0"/>
              <a:t>name</a:t>
            </a:r>
            <a:r>
              <a:rPr lang="fr-FR" sz="5600" dirty="0" smtClean="0"/>
              <a:t>(</a:t>
            </a:r>
            <a:r>
              <a:rPr lang="fr-FR" sz="5600" dirty="0" err="1" smtClean="0"/>
              <a:t>Penitentiary</a:t>
            </a:r>
            <a:r>
              <a:rPr lang="fr-FR" sz="5600" dirty="0" smtClean="0"/>
              <a:t> probation and insertion </a:t>
            </a:r>
            <a:r>
              <a:rPr lang="fr-FR" sz="5600" dirty="0" err="1" smtClean="0"/>
              <a:t>councillors</a:t>
            </a:r>
            <a:r>
              <a:rPr lang="fr-FR" sz="5600" dirty="0" smtClean="0"/>
              <a:t>: CPIP)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fr-FR" sz="5600" b="1" dirty="0" err="1" smtClean="0"/>
              <a:t>Currently</a:t>
            </a:r>
            <a:r>
              <a:rPr lang="fr-FR" sz="5600" dirty="0" smtClean="0"/>
              <a:t>: a </a:t>
            </a:r>
            <a:r>
              <a:rPr lang="fr-FR" sz="5600" b="1" dirty="0" smtClean="0"/>
              <a:t>new bill </a:t>
            </a:r>
            <a:r>
              <a:rPr lang="fr-FR" sz="5600" dirty="0" err="1" smtClean="0"/>
              <a:t>wants</a:t>
            </a:r>
            <a:r>
              <a:rPr lang="fr-FR" sz="5600" dirty="0" smtClean="0"/>
              <a:t> to return </a:t>
            </a:r>
            <a:r>
              <a:rPr lang="fr-FR" sz="5600" dirty="0" smtClean="0"/>
              <a:t>to the release system </a:t>
            </a:r>
            <a:r>
              <a:rPr lang="fr-FR" sz="5600" dirty="0" err="1" smtClean="0"/>
              <a:t>prior</a:t>
            </a:r>
            <a:r>
              <a:rPr lang="fr-FR" sz="5600" dirty="0" smtClean="0"/>
              <a:t> to 2000 </a:t>
            </a:r>
            <a:r>
              <a:rPr lang="fr-FR" sz="5600" dirty="0" err="1" smtClean="0"/>
              <a:t>without</a:t>
            </a:r>
            <a:r>
              <a:rPr lang="fr-FR" sz="5600" dirty="0" smtClean="0"/>
              <a:t> </a:t>
            </a:r>
            <a:r>
              <a:rPr lang="fr-FR" sz="5600" dirty="0" err="1" smtClean="0"/>
              <a:t>fair</a:t>
            </a:r>
            <a:r>
              <a:rPr lang="fr-FR" sz="5600" dirty="0" smtClean="0"/>
              <a:t> trial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fr-FR" sz="5600" dirty="0" smtClean="0"/>
              <a:t>. </a:t>
            </a:r>
            <a:endParaRPr lang="fr-FR" sz="5600" dirty="0"/>
          </a:p>
          <a:p>
            <a:endParaRPr lang="fr-FR" sz="5600" dirty="0" smtClean="0"/>
          </a:p>
          <a:p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314" y="2276872"/>
            <a:ext cx="2268000" cy="128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004" y="3933056"/>
            <a:ext cx="1332000" cy="15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6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Who does what … on </a:t>
            </a:r>
            <a:br>
              <a:rPr lang="en-GB" dirty="0" smtClean="0"/>
            </a:br>
            <a:r>
              <a:rPr lang="en-GB" dirty="0" smtClean="0"/>
              <a:t>paper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1) J.A.P.</a:t>
            </a:r>
            <a:r>
              <a:rPr lang="en-GB" b="1" dirty="0"/>
              <a:t> </a:t>
            </a:r>
            <a:r>
              <a:rPr lang="en-GB" dirty="0"/>
              <a:t>make important decisions </a:t>
            </a:r>
            <a:endParaRPr lang="en-GB" dirty="0" smtClean="0"/>
          </a:p>
          <a:p>
            <a:pPr marL="514350" indent="-514350">
              <a:buFont typeface="+mj-lt"/>
              <a:buAutoNum type="alphaLcParenR"/>
            </a:pPr>
            <a:r>
              <a:rPr lang="en-GB" u="sng" dirty="0" smtClean="0"/>
              <a:t>Transformation </a:t>
            </a:r>
            <a:r>
              <a:rPr lang="en-GB" u="sng" dirty="0" smtClean="0"/>
              <a:t>(‘conversion’) </a:t>
            </a:r>
            <a:r>
              <a:rPr lang="en-GB" dirty="0" smtClean="0"/>
              <a:t>of </a:t>
            </a:r>
            <a:r>
              <a:rPr lang="en-GB" dirty="0"/>
              <a:t>imprisonment </a:t>
            </a:r>
            <a:r>
              <a:rPr lang="en-GB" dirty="0" smtClean="0"/>
              <a:t>(up to 2 years) into CSM if no bench warrant; </a:t>
            </a:r>
            <a:endParaRPr lang="en-GB" dirty="0"/>
          </a:p>
          <a:p>
            <a:pPr marL="514350" indent="-514350">
              <a:buFont typeface="+mj-lt"/>
              <a:buAutoNum type="alphaLcParenR"/>
            </a:pPr>
            <a:r>
              <a:rPr lang="en-GB" u="sng" dirty="0" smtClean="0"/>
              <a:t>Release</a:t>
            </a:r>
            <a:r>
              <a:rPr lang="en-GB" dirty="0" smtClean="0"/>
              <a:t> (conditional release, medical sentence suspension, EM, semi-freedom, placement in the community)</a:t>
            </a:r>
          </a:p>
          <a:p>
            <a:pPr marL="514350" indent="-514350">
              <a:buFont typeface="+mj-lt"/>
              <a:buAutoNum type="alphaLcParenR"/>
            </a:pPr>
            <a:r>
              <a:rPr lang="en-GB" u="sng" dirty="0" smtClean="0"/>
              <a:t>remission</a:t>
            </a:r>
            <a:r>
              <a:rPr lang="en-GB" dirty="0"/>
              <a:t>; </a:t>
            </a:r>
            <a:r>
              <a:rPr lang="en-GB" u="sng" dirty="0" smtClean="0"/>
              <a:t>furlough</a:t>
            </a:r>
            <a:r>
              <a:rPr lang="en-GB" dirty="0" smtClean="0"/>
              <a:t>; humanitarian furlough under escort;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 smtClean="0"/>
              <a:t>sanction </a:t>
            </a:r>
            <a:r>
              <a:rPr lang="en-GB" dirty="0"/>
              <a:t>of </a:t>
            </a:r>
            <a:r>
              <a:rPr lang="en-GB" u="sng" dirty="0" smtClean="0"/>
              <a:t>breach</a:t>
            </a:r>
            <a:r>
              <a:rPr lang="en-GB" dirty="0"/>
              <a:t> </a:t>
            </a:r>
            <a:r>
              <a:rPr lang="en-GB" dirty="0" smtClean="0"/>
              <a:t>for CSM (all sorts of sanctions…)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 smtClean="0"/>
              <a:t>criminal </a:t>
            </a:r>
            <a:r>
              <a:rPr lang="en-GB" dirty="0"/>
              <a:t>record </a:t>
            </a:r>
            <a:r>
              <a:rPr lang="en-GB" u="sng" dirty="0" smtClean="0"/>
              <a:t>expunging 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 smtClean="0"/>
              <a:t>In charge of the </a:t>
            </a:r>
            <a:r>
              <a:rPr lang="en-GB" u="sng" dirty="0" smtClean="0"/>
              <a:t>supervision process </a:t>
            </a:r>
            <a:r>
              <a:rPr lang="en-GB" dirty="0" smtClean="0"/>
              <a:t>but do not see probationers 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regularly</a:t>
            </a:r>
          </a:p>
          <a:p>
            <a:pPr>
              <a:buFontTx/>
              <a:buChar char="-"/>
            </a:pPr>
            <a:endParaRPr lang="en-GB" dirty="0"/>
          </a:p>
          <a:p>
            <a:pPr>
              <a:buFontTx/>
              <a:buChar char="-"/>
            </a:pPr>
            <a:r>
              <a:rPr lang="en-GB" dirty="0" smtClean="0"/>
              <a:t>Fair trial applies to: a, b, d, e </a:t>
            </a:r>
          </a:p>
          <a:p>
            <a:pPr>
              <a:buFontTx/>
              <a:buChar char="-"/>
            </a:pPr>
            <a:r>
              <a:rPr lang="en-GB" dirty="0" smtClean="0"/>
              <a:t>Non-formal hearings either at court (JAP’s office) or in prison</a:t>
            </a:r>
          </a:p>
          <a:p>
            <a:pPr>
              <a:buFontTx/>
              <a:buChar char="-"/>
            </a:pPr>
            <a:r>
              <a:rPr lang="en-GB" dirty="0" smtClean="0"/>
              <a:t>Appeal/Court of cassation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-99390"/>
            <a:ext cx="2592000" cy="2255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848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does what … on paper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en-GB" dirty="0"/>
          </a:p>
          <a:p>
            <a:pPr marL="0" indent="0">
              <a:buNone/>
            </a:pPr>
            <a:r>
              <a:rPr lang="en-GB" dirty="0"/>
              <a:t>2</a:t>
            </a:r>
            <a:r>
              <a:rPr lang="en-GB" b="1" dirty="0"/>
              <a:t>) </a:t>
            </a:r>
            <a:r>
              <a:rPr lang="en-GB" b="1" dirty="0" smtClean="0"/>
              <a:t>Prosecutors</a:t>
            </a:r>
            <a:r>
              <a:rPr lang="en-GB" dirty="0" smtClean="0"/>
              <a:t>: </a:t>
            </a:r>
          </a:p>
          <a:p>
            <a:pPr>
              <a:buFontTx/>
              <a:buChar char="-"/>
            </a:pPr>
            <a:r>
              <a:rPr lang="en-GB" dirty="0" smtClean="0"/>
              <a:t>can </a:t>
            </a:r>
            <a:r>
              <a:rPr lang="en-GB" dirty="0"/>
              <a:t>take </a:t>
            </a:r>
            <a:r>
              <a:rPr lang="en-GB" dirty="0" smtClean="0"/>
              <a:t>offenders </a:t>
            </a:r>
            <a:r>
              <a:rPr lang="en-GB" dirty="0"/>
              <a:t>to court (breach</a:t>
            </a:r>
            <a:r>
              <a:rPr lang="en-GB" dirty="0" smtClean="0"/>
              <a:t>);</a:t>
            </a:r>
          </a:p>
          <a:p>
            <a:pPr>
              <a:buFontTx/>
              <a:buChar char="-"/>
            </a:pPr>
            <a:r>
              <a:rPr lang="en-GB" dirty="0" smtClean="0"/>
              <a:t>give their </a:t>
            </a:r>
            <a:r>
              <a:rPr lang="en-GB" dirty="0"/>
              <a:t>opinion in </a:t>
            </a:r>
            <a:r>
              <a:rPr lang="en-GB" dirty="0" smtClean="0"/>
              <a:t>court;</a:t>
            </a:r>
          </a:p>
          <a:p>
            <a:pPr marL="0" indent="0">
              <a:buNone/>
            </a:pPr>
            <a:r>
              <a:rPr lang="en-GB" dirty="0" smtClean="0"/>
              <a:t>- responsible for the exact length of </a:t>
            </a:r>
          </a:p>
          <a:p>
            <a:pPr marL="0" indent="0">
              <a:buNone/>
            </a:pPr>
            <a:r>
              <a:rPr lang="en-GB" dirty="0" smtClean="0"/>
              <a:t>sentences. 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708920"/>
            <a:ext cx="1486721" cy="26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4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does what … on paper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3) </a:t>
            </a:r>
            <a:r>
              <a:rPr lang="en-GB" b="1" dirty="0"/>
              <a:t>Probation </a:t>
            </a:r>
            <a:r>
              <a:rPr lang="en-GB" b="1" dirty="0" smtClean="0"/>
              <a:t>services</a:t>
            </a:r>
          </a:p>
          <a:p>
            <a:r>
              <a:rPr lang="en-GB" dirty="0" smtClean="0"/>
              <a:t>Are </a:t>
            </a:r>
            <a:r>
              <a:rPr lang="en-GB" u="sng" dirty="0" smtClean="0"/>
              <a:t>part of the prison services </a:t>
            </a:r>
            <a:r>
              <a:rPr lang="en-GB" dirty="0" smtClean="0"/>
              <a:t>(work in prison &amp; in the community: same hierarchy)</a:t>
            </a:r>
          </a:p>
          <a:p>
            <a:r>
              <a:rPr lang="en-GB" dirty="0"/>
              <a:t>D</a:t>
            </a:r>
            <a:r>
              <a:rPr lang="en-GB" dirty="0" smtClean="0"/>
              <a:t>aily supervision (officially 90/100 cases/PO – real life: 130-140 – in Reims: 180; in Châlons:200)</a:t>
            </a:r>
          </a:p>
          <a:p>
            <a:r>
              <a:rPr lang="en-GB" dirty="0" smtClean="0"/>
              <a:t>Investigations (pre-release; pre- </a:t>
            </a:r>
            <a:r>
              <a:rPr lang="en-GB" dirty="0" smtClean="0"/>
              <a:t>‘conversion’)</a:t>
            </a:r>
            <a:endParaRPr lang="en-GB" dirty="0" smtClean="0"/>
          </a:p>
          <a:p>
            <a:r>
              <a:rPr lang="en-GB" dirty="0" smtClean="0"/>
              <a:t>Report incidents to the JAP</a:t>
            </a:r>
          </a:p>
          <a:p>
            <a:r>
              <a:rPr lang="en-GB" dirty="0"/>
              <a:t>S</a:t>
            </a:r>
            <a:r>
              <a:rPr lang="en-GB" dirty="0" smtClean="0"/>
              <a:t>upposedly prepare</a:t>
            </a:r>
          </a:p>
          <a:p>
            <a:pPr marL="0" indent="0">
              <a:buNone/>
            </a:pPr>
            <a:r>
              <a:rPr lang="en-GB" dirty="0" smtClean="0"/>
              <a:t>prisoners to release</a:t>
            </a:r>
          </a:p>
          <a:p>
            <a:endParaRPr lang="en-GB" b="1" dirty="0"/>
          </a:p>
          <a:p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49830"/>
            <a:ext cx="35052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5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does what … on paper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b="1" dirty="0" smtClean="0"/>
              <a:t>4) The police (or gendarmes)</a:t>
            </a:r>
          </a:p>
          <a:p>
            <a:r>
              <a:rPr lang="en-GB" dirty="0" smtClean="0"/>
              <a:t>May do investigations for the JAP (when tricky or… on site)</a:t>
            </a:r>
          </a:p>
          <a:p>
            <a:r>
              <a:rPr lang="en-GB" dirty="0" smtClean="0"/>
              <a:t>Arrest probationers in breach</a:t>
            </a:r>
            <a:r>
              <a:rPr lang="en-GB" dirty="0"/>
              <a:t>/</a:t>
            </a:r>
            <a:r>
              <a:rPr lang="en-GB" dirty="0" smtClean="0"/>
              <a:t> flight</a:t>
            </a:r>
          </a:p>
          <a:p>
            <a:r>
              <a:rPr lang="en-GB" dirty="0" smtClean="0"/>
              <a:t>Execute JAP’s warrants</a:t>
            </a:r>
          </a:p>
          <a:p>
            <a:endParaRPr lang="en-GB" dirty="0" smtClean="0"/>
          </a:p>
          <a:p>
            <a:r>
              <a:rPr lang="en-GB" dirty="0" smtClean="0"/>
              <a:t>5) </a:t>
            </a:r>
            <a:r>
              <a:rPr lang="en-GB" b="1" dirty="0" smtClean="0"/>
              <a:t>Third sector</a:t>
            </a:r>
          </a:p>
          <a:p>
            <a:r>
              <a:rPr lang="en-GB" dirty="0" smtClean="0"/>
              <a:t>In charge of reentry (real reentry)</a:t>
            </a:r>
          </a:p>
          <a:p>
            <a:r>
              <a:rPr lang="en-GB" dirty="0" smtClean="0"/>
              <a:t>Supervise offenders in certain cases </a:t>
            </a:r>
          </a:p>
          <a:p>
            <a:r>
              <a:rPr lang="en-GB" dirty="0" smtClean="0"/>
              <a:t>Provide community work</a:t>
            </a:r>
          </a:p>
          <a:p>
            <a:r>
              <a:rPr lang="en-GB" dirty="0" smtClean="0"/>
              <a:t>Provide housing, food, etc. (real social work)</a:t>
            </a:r>
          </a:p>
          <a:p>
            <a:r>
              <a:rPr lang="en-GB" dirty="0" smtClean="0"/>
              <a:t>Provide placements in the community</a:t>
            </a:r>
          </a:p>
          <a:p>
            <a:r>
              <a:rPr lang="en-GB" dirty="0" smtClean="0"/>
              <a:t>Shelters</a:t>
            </a:r>
          </a:p>
          <a:p>
            <a:r>
              <a:rPr lang="en-GB" dirty="0" smtClean="0"/>
              <a:t>Drug Treatment</a:t>
            </a:r>
          </a:p>
          <a:p>
            <a:r>
              <a:rPr lang="en-GB" dirty="0" smtClean="0"/>
              <a:t>Programmes (e.g. in Reims domestic</a:t>
            </a:r>
          </a:p>
          <a:p>
            <a:pPr marL="0" indent="0">
              <a:buNone/>
            </a:pPr>
            <a:r>
              <a:rPr lang="en-GB" dirty="0" smtClean="0"/>
              <a:t> violence)</a:t>
            </a:r>
          </a:p>
          <a:p>
            <a:pPr marL="0" indent="0">
              <a:buNone/>
            </a:pPr>
            <a:r>
              <a:rPr lang="en-GB" dirty="0" smtClean="0"/>
              <a:t>+ Work </a:t>
            </a:r>
            <a:r>
              <a:rPr lang="en-GB" dirty="0"/>
              <a:t>with victims</a:t>
            </a:r>
          </a:p>
          <a:p>
            <a:pPr marL="0" indent="0">
              <a:buNone/>
            </a:pPr>
            <a:r>
              <a:rPr lang="en-GB" dirty="0" smtClean="0"/>
              <a:t>+ Work </a:t>
            </a:r>
            <a:r>
              <a:rPr lang="en-GB" dirty="0"/>
              <a:t>with families</a:t>
            </a:r>
          </a:p>
          <a:p>
            <a:pPr marL="0" indent="0">
              <a:buNone/>
            </a:pPr>
            <a:endParaRPr lang="en-GB" dirty="0" smtClean="0"/>
          </a:p>
          <a:p>
            <a:pPr marL="1645920" lvl="6" indent="0" algn="r">
              <a:buNone/>
            </a:pPr>
            <a:r>
              <a:rPr lang="en-GB" dirty="0" smtClean="0">
                <a:solidFill>
                  <a:srgbClr val="7030A0"/>
                </a:solidFill>
              </a:rPr>
              <a:t>			</a:t>
            </a:r>
            <a:r>
              <a:rPr lang="en-GB" i="1" dirty="0" smtClean="0">
                <a:solidFill>
                  <a:srgbClr val="7030A0"/>
                </a:solidFill>
              </a:rPr>
              <a:t>Gross domestic happiness/ Humans first!</a:t>
            </a:r>
          </a:p>
          <a:p>
            <a:pPr algn="r"/>
            <a:endParaRPr lang="en-GB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365104"/>
            <a:ext cx="2124000" cy="1387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365104"/>
            <a:ext cx="2124000" cy="1387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533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does what … on paper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6</a:t>
            </a:r>
            <a:r>
              <a:rPr lang="en-GB" b="1" dirty="0" smtClean="0"/>
              <a:t>) Medical sector</a:t>
            </a:r>
          </a:p>
          <a:p>
            <a:pPr marL="514350" indent="-514350">
              <a:buFont typeface="+mj-lt"/>
              <a:buAutoNum type="alphaLcParenR"/>
            </a:pPr>
            <a:r>
              <a:rPr lang="en-GB" i="1" u="sng" dirty="0" smtClean="0"/>
              <a:t>Psychiatrists</a:t>
            </a:r>
          </a:p>
          <a:p>
            <a:r>
              <a:rPr lang="en-GB" dirty="0" smtClean="0"/>
              <a:t>- treatment (referred offenders)</a:t>
            </a:r>
          </a:p>
          <a:p>
            <a:r>
              <a:rPr lang="en-GB" dirty="0" smtClean="0"/>
              <a:t>- experts’ reports (they do risk assessment for high risk offenders/never probation services</a:t>
            </a:r>
          </a:p>
          <a:p>
            <a:pPr marL="514350" indent="-514350">
              <a:buFont typeface="+mj-lt"/>
              <a:buAutoNum type="alphaLcParenR"/>
            </a:pPr>
            <a:r>
              <a:rPr lang="en-GB" i="1" u="sng" dirty="0" smtClean="0"/>
              <a:t>Drug treatment</a:t>
            </a:r>
          </a:p>
          <a:p>
            <a:r>
              <a:rPr lang="en-GB" dirty="0" smtClean="0"/>
              <a:t>Mainstream medical sector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7) </a:t>
            </a:r>
            <a:r>
              <a:rPr lang="en-GB" b="1" dirty="0" smtClean="0"/>
              <a:t>Attorneys</a:t>
            </a:r>
          </a:p>
          <a:p>
            <a:r>
              <a:rPr lang="en-GB" dirty="0" smtClean="0"/>
              <a:t>- present release applications </a:t>
            </a:r>
          </a:p>
          <a:p>
            <a:r>
              <a:rPr lang="en-GB" dirty="0" smtClean="0"/>
              <a:t>- defend offenders in recall cases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645024"/>
            <a:ext cx="2016000" cy="257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44824"/>
            <a:ext cx="1764000" cy="117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369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1315</TotalTime>
  <Words>1877</Words>
  <Application>Microsoft Office PowerPoint</Application>
  <PresentationFormat>Affichage à l'écran (4:3)</PresentationFormat>
  <Paragraphs>296</Paragraphs>
  <Slides>22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Débit</vt:lpstr>
      <vt:lpstr>Who supports desistance in France?</vt:lpstr>
      <vt:lpstr>Studies on Who works &amp; desistance</vt:lpstr>
      <vt:lpstr>Martine’s published research on Who Works</vt:lpstr>
      <vt:lpstr>General overview (historical)</vt:lpstr>
      <vt:lpstr>Who does what … on  paper</vt:lpstr>
      <vt:lpstr>Who does what … on paper</vt:lpstr>
      <vt:lpstr>Who does what … on paper</vt:lpstr>
      <vt:lpstr>Who does what … on paper</vt:lpstr>
      <vt:lpstr>Who does what … on paper</vt:lpstr>
      <vt:lpstr>In real life</vt:lpstr>
      <vt:lpstr>In real life</vt:lpstr>
      <vt:lpstr>In real life</vt:lpstr>
      <vt:lpstr>In real life</vt:lpstr>
      <vt:lpstr>In real life</vt:lpstr>
      <vt:lpstr>Real problems</vt:lpstr>
      <vt:lpstr>French dream: law changes reality</vt:lpstr>
      <vt:lpstr>French perception: measures rather than programmes</vt:lpstr>
      <vt:lpstr>French perception: release at all cost</vt:lpstr>
      <vt:lpstr>The future of French  probation</vt:lpstr>
      <vt:lpstr>Conclusion</vt:lpstr>
      <vt:lpstr>A few ref.</vt:lpstr>
      <vt:lpstr>Merci! Thank you!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Martine</dc:creator>
  <cp:lastModifiedBy>Martine</cp:lastModifiedBy>
  <cp:revision>605</cp:revision>
  <cp:lastPrinted>2014-05-10T06:53:46Z</cp:lastPrinted>
  <dcterms:created xsi:type="dcterms:W3CDTF">2012-04-20T15:02:47Z</dcterms:created>
  <dcterms:modified xsi:type="dcterms:W3CDTF">2014-05-20T03:50:43Z</dcterms:modified>
</cp:coreProperties>
</file>